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157" r:id="rId3"/>
    <p:sldId id="4158" r:id="rId4"/>
    <p:sldId id="4159" r:id="rId5"/>
    <p:sldId id="4160" r:id="rId6"/>
    <p:sldId id="4169" r:id="rId7"/>
    <p:sldId id="4161" r:id="rId8"/>
    <p:sldId id="4162" r:id="rId9"/>
    <p:sldId id="4163" r:id="rId10"/>
    <p:sldId id="4171" r:id="rId11"/>
    <p:sldId id="4156" r:id="rId12"/>
    <p:sldId id="4164" r:id="rId13"/>
    <p:sldId id="4165" r:id="rId14"/>
    <p:sldId id="4166" r:id="rId15"/>
    <p:sldId id="4170" r:id="rId16"/>
    <p:sldId id="4167" r:id="rId17"/>
    <p:sldId id="41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9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60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9588E-4E2C-229E-3EDC-0038E89C9A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8CEE9E-BBEB-4A9E-E658-7E0A81A1A9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825E58-E5DF-56A7-7A75-2EB8331E5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06E99-79B2-4A44-9C37-0CC946DBCD95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F60344-36A6-CA8E-B07A-CD6E0B133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46A4A7-B846-6285-2792-F4718BE6D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B944-39CD-429C-852D-005EC95A1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408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416C5-D2A3-2662-2BC4-ECD94A136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1DE5F-D5F7-904C-A604-A9CCEFEA96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B0CF63-6910-8967-5C20-B2A97F008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06E99-79B2-4A44-9C37-0CC946DBCD95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F3959F-9C56-4B14-70FF-BB2638808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1A807-23BE-33DB-5F2C-BED224E98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B944-39CD-429C-852D-005EC95A1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811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DAB1B-51AC-B0D5-E22B-E7623A268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62EAEC-7EDE-8A95-E165-747D86B7B3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32408-4A7F-9C76-9C74-95BFE37F4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06E99-79B2-4A44-9C37-0CC946DBCD95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BAEAC-A044-AEDD-8E6F-E34447264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070A6-327F-A29C-5CD5-C5497A280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B944-39CD-429C-852D-005EC95A1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682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392A0-E726-A55D-1BB4-143662573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D3B778-E868-F955-FCD1-2C842E8D8E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E05DDA-6F26-D31F-D9A4-F469B3CEB4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285993-496A-08E6-C57C-0896FA45D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06E99-79B2-4A44-9C37-0CC946DBCD95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8EA65E-1527-5D54-FC93-8522DF27B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2A0CFF-C4E9-8E87-C484-AB4B11FBD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B944-39CD-429C-852D-005EC95A1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767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5EE98-2C3C-E2E2-E557-8AB2D75D8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994576-4C02-21BE-F59B-B681278AD1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C93F47-EDA7-8734-64C7-CB165EFE43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3F2B38-C7AD-E73A-A815-521F29AC38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0496B5-36AD-2A0A-1EE0-B1EBDE497F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62BC49-22C6-DC24-BD9A-D181B5043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06E99-79B2-4A44-9C37-0CC946DBCD95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8DF0DE-D783-2F01-1FF1-B1451D6CB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4015A8-C4C9-F4B5-EBC1-111632E8A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B944-39CD-429C-852D-005EC95A1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966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B85A4-6FC2-ECF6-5246-F574AF2DE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14B77D-5CA0-66B1-9E3C-FC629B6A4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06E99-79B2-4A44-9C37-0CC946DBCD95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C054C8-E91F-832B-8067-F8388331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9A985-913F-90DE-84A1-E2A206DD2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B944-39CD-429C-852D-005EC95A1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318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FA253E-1F2C-1A03-0B61-576D79BE3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06E99-79B2-4A44-9C37-0CC946DBCD95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8ADAD5-22CD-D6CB-B76F-B7755C53D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ECD984-ABC2-D3EE-85DB-6541F3D90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B944-39CD-429C-852D-005EC95A1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643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C3A47-8FB1-7B9F-B4DF-812B83E14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5945D-128B-474F-6A1A-71B7724D5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7123DD-D689-D82A-02D2-A65471CF57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2018D0-A165-469F-6D8F-2077B34D0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06E99-79B2-4A44-9C37-0CC946DBCD95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BFB6AC-008A-369C-69CE-11B2546A4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4AC858-4F1C-AB13-4FE9-E5C9C1355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B944-39CD-429C-852D-005EC95A1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635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FCB1A-46D9-D6AA-2C41-45A044C61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3A36E1-A42E-4F06-3008-D73F480039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E866-DFE8-8E1F-D963-2B1AEC6BBA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9EF5B6-DA2A-8A3D-BBD9-7C7AE83ED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06E99-79B2-4A44-9C37-0CC946DBCD95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F9D88F-ADA2-052F-85A1-3CC74CE7B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6795D6-9328-8770-61D1-49A8CFFB7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B944-39CD-429C-852D-005EC95A1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059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96F09-CCA3-137F-9ECF-7CD049D9D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28F0B4-144D-D19E-F940-C220B4004A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0FFBC2-DE36-6653-690B-6E834149B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06E99-79B2-4A44-9C37-0CC946DBCD95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C3094-9B9D-BD94-390D-7C3037574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CDA0E6-6FC6-E87F-50EA-01357BE1B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B944-39CD-429C-852D-005EC95A1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140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BD4EF7-8BFC-6D39-2003-764670350C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14876E-F2FC-B2E9-1B80-AECCC1E490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B8128-8253-FCF3-A749-B829C5B38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06E99-79B2-4A44-9C37-0CC946DBCD95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B923D2-C938-BAD0-68D7-B250604A3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1E04B8-8F5C-AAAD-077D-7279C0418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4B944-39CD-429C-852D-005EC95A1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077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3B19BF-7793-A858-7ADB-19AB700E4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71B176-BB4D-4EEF-A455-B0902DF7A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1A33DA-3C66-EAC9-8E33-FADE11CF1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B06E99-79B2-4A44-9C37-0CC946DBCD95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9ED946-4BAE-6E42-1172-AE35C23997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E2DCC4-C6A1-CBAD-3C44-DDA758C6A6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B4B944-39CD-429C-852D-005EC95A1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353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cryptodetective.app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11FAC9E-AFCF-651F-B7C4-0959988329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0083" y="4592956"/>
            <a:ext cx="11543414" cy="1655762"/>
          </a:xfrm>
        </p:spPr>
        <p:txBody>
          <a:bodyPr>
            <a:normAutofit/>
          </a:bodyPr>
          <a:lstStyle/>
          <a:p>
            <a:r>
              <a:rPr lang="en-US" sz="3200" b="1" dirty="0"/>
              <a:t>Know Before You Send</a:t>
            </a:r>
            <a:br>
              <a:rPr lang="en-US" sz="3200" b="1" dirty="0"/>
            </a:br>
            <a:r>
              <a:rPr lang="en-US" dirty="0"/>
              <a:t>Explainable blockchain risk intelligence before crypto moves.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E8846D-5A30-F321-2861-AA6268EABA3C}"/>
              </a:ext>
            </a:extLst>
          </p:cNvPr>
          <p:cNvSpPr txBox="1"/>
          <p:nvPr/>
        </p:nvSpPr>
        <p:spPr>
          <a:xfrm>
            <a:off x="2962904" y="6046206"/>
            <a:ext cx="60977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Live Platform: </a:t>
            </a:r>
            <a:r>
              <a:rPr lang="en-US" sz="2400" b="1" dirty="0">
                <a:hlinkClick r:id="rId2"/>
              </a:rPr>
              <a:t>https://cryptodetective.app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A359C5-EDF2-3B88-C828-821AC8BCC6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200" y="229690"/>
            <a:ext cx="4904332" cy="49043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FC1E01-3D01-823B-F7BA-AA544C40713D}"/>
              </a:ext>
            </a:extLst>
          </p:cNvPr>
          <p:cNvSpPr txBox="1"/>
          <p:nvPr/>
        </p:nvSpPr>
        <p:spPr>
          <a:xfrm>
            <a:off x="4395216" y="5420837"/>
            <a:ext cx="34015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V1.0, R3 — Live Production Platform</a:t>
            </a:r>
          </a:p>
        </p:txBody>
      </p:sp>
    </p:spTree>
    <p:extLst>
      <p:ext uri="{BB962C8B-B14F-4D97-AF65-F5344CB8AC3E}">
        <p14:creationId xmlns:p14="http://schemas.microsoft.com/office/powerpoint/2010/main" val="2070613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5488" y="219456"/>
            <a:ext cx="502920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 dirty="0">
                <a:solidFill>
                  <a:srgbClr val="0A0A0C"/>
                </a:solidFill>
                <a:latin typeface="Aptos"/>
              </a:rPr>
              <a:t>THE PROBLEM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5488" y="621792"/>
            <a:ext cx="96012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 dirty="0">
                <a:solidFill>
                  <a:srgbClr val="0A0A0C"/>
                </a:solidFill>
                <a:latin typeface="Aptos"/>
              </a:rPr>
              <a:t>Crypto Transactions Are Irreversible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75488" y="1325880"/>
            <a:ext cx="4572000" cy="3611880"/>
          </a:xfrm>
          <a:prstGeom prst="roundRect">
            <a:avLst/>
          </a:prstGeom>
          <a:solidFill>
            <a:srgbClr val="F5F7F9"/>
          </a:solidFill>
          <a:ln w="12700">
            <a:solidFill>
              <a:srgbClr val="E2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49808" y="1572768"/>
            <a:ext cx="384048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b="1" dirty="0">
                <a:solidFill>
                  <a:srgbClr val="1A1F26"/>
                </a:solidFill>
                <a:latin typeface="Aptos"/>
              </a:rPr>
              <a:t>WHY USERS ARE EXPOSED</a:t>
            </a:r>
          </a:p>
        </p:txBody>
      </p:sp>
      <p:sp>
        <p:nvSpPr>
          <p:cNvPr id="6" name="Oval 5"/>
          <p:cNvSpPr/>
          <p:nvPr/>
        </p:nvSpPr>
        <p:spPr>
          <a:xfrm>
            <a:off x="749808" y="1993392"/>
            <a:ext cx="384048" cy="384048"/>
          </a:xfrm>
          <a:prstGeom prst="ellipse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49808" y="2007108"/>
            <a:ext cx="384048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61872" y="1975104"/>
            <a:ext cx="3401568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dirty="0">
                <a:solidFill>
                  <a:srgbClr val="1A1F26"/>
                </a:solidFill>
                <a:latin typeface="Aptos"/>
              </a:rPr>
              <a:t>A valid address does not mean a safe destination</a:t>
            </a:r>
          </a:p>
        </p:txBody>
      </p:sp>
      <p:sp>
        <p:nvSpPr>
          <p:cNvPr id="9" name="Oval 8"/>
          <p:cNvSpPr/>
          <p:nvPr/>
        </p:nvSpPr>
        <p:spPr>
          <a:xfrm>
            <a:off x="749808" y="2706624"/>
            <a:ext cx="384048" cy="384048"/>
          </a:xfrm>
          <a:prstGeom prst="ellipse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49808" y="2720340"/>
            <a:ext cx="384048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61872" y="2688336"/>
            <a:ext cx="3401568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dirty="0">
                <a:solidFill>
                  <a:srgbClr val="1A1F26"/>
                </a:solidFill>
                <a:latin typeface="Aptos"/>
              </a:rPr>
              <a:t>Scams and malicious activity can look legitimate</a:t>
            </a:r>
          </a:p>
        </p:txBody>
      </p:sp>
      <p:sp>
        <p:nvSpPr>
          <p:cNvPr id="12" name="Oval 11"/>
          <p:cNvSpPr/>
          <p:nvPr/>
        </p:nvSpPr>
        <p:spPr>
          <a:xfrm>
            <a:off x="749808" y="3419856"/>
            <a:ext cx="384048" cy="384048"/>
          </a:xfrm>
          <a:prstGeom prst="ellipse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49808" y="3433572"/>
            <a:ext cx="384048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61872" y="3401568"/>
            <a:ext cx="3401568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dirty="0">
                <a:solidFill>
                  <a:srgbClr val="1A1F26"/>
                </a:solidFill>
                <a:latin typeface="Aptos"/>
              </a:rPr>
              <a:t>Blockchain risk is difficult for everyday users to evaluate</a:t>
            </a:r>
          </a:p>
        </p:txBody>
      </p:sp>
      <p:sp>
        <p:nvSpPr>
          <p:cNvPr id="15" name="Oval 14"/>
          <p:cNvSpPr/>
          <p:nvPr/>
        </p:nvSpPr>
        <p:spPr>
          <a:xfrm>
            <a:off x="749808" y="4133088"/>
            <a:ext cx="384048" cy="384048"/>
          </a:xfrm>
          <a:prstGeom prst="ellipse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49808" y="4146804"/>
            <a:ext cx="384048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61872" y="4114800"/>
            <a:ext cx="3401568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dirty="0">
                <a:solidFill>
                  <a:srgbClr val="1A1F26"/>
                </a:solidFill>
                <a:latin typeface="Aptos"/>
              </a:rPr>
              <a:t>Once funds are sent, transactions generally cannot be reversed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285232" y="1325880"/>
            <a:ext cx="6400800" cy="3611880"/>
          </a:xfrm>
          <a:prstGeom prst="roundRect">
            <a:avLst/>
          </a:prstGeom>
          <a:solidFill>
            <a:srgbClr val="EFF7FD"/>
          </a:solidFill>
          <a:ln w="19050">
            <a:solidFill>
              <a:srgbClr val="7BC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596128" y="1572768"/>
            <a:ext cx="5760720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 dirty="0">
                <a:solidFill>
                  <a:srgbClr val="125FA5"/>
                </a:solidFill>
                <a:latin typeface="Aptos"/>
              </a:rPr>
              <a:t>THE BLIND SEND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96128" y="1901952"/>
            <a:ext cx="557784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b="1" dirty="0">
                <a:solidFill>
                  <a:srgbClr val="1A1F26"/>
                </a:solidFill>
                <a:latin typeface="Aptos"/>
              </a:rPr>
              <a:t>Risk can remain invisible until after the transaction.</a:t>
            </a:r>
          </a:p>
        </p:txBody>
      </p:sp>
      <p:pic>
        <p:nvPicPr>
          <p:cNvPr id="21" name="Picture 20" descr="slide2_transaction_graphi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6128" y="2606040"/>
            <a:ext cx="5623560" cy="1045587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713232" y="5285232"/>
            <a:ext cx="10771632" cy="658368"/>
          </a:xfrm>
          <a:prstGeom prst="roundRect">
            <a:avLst/>
          </a:prstGeom>
          <a:solidFill>
            <a:srgbClr val="0C37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96112" y="5404104"/>
            <a:ext cx="1037844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Aptos"/>
              </a:rPr>
              <a:t>Risk intelligence matters most before the transaction.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3232" y="6108192"/>
            <a:ext cx="107899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0">
                <a:solidFill>
                  <a:srgbClr val="505862"/>
                </a:solidFill>
                <a:latin typeface="Aptos"/>
              </a:rPr>
              <a:t>Crypto Detective is designed to move risk intelligence earlier — to the point of decision.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5488" y="219456"/>
            <a:ext cx="475488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 dirty="0">
                <a:solidFill>
                  <a:srgbClr val="0A0A0C"/>
                </a:solidFill>
                <a:latin typeface="Aptos"/>
              </a:rPr>
              <a:t>MARKET REALITY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5488" y="621792"/>
            <a:ext cx="987552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 dirty="0">
                <a:solidFill>
                  <a:srgbClr val="0A0A0C"/>
                </a:solidFill>
                <a:latin typeface="Aptos"/>
              </a:rPr>
              <a:t>The Problem Isn’t Crypto — It’s the Blind Send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75488" y="1417320"/>
            <a:ext cx="5468112" cy="1417320"/>
          </a:xfrm>
          <a:prstGeom prst="roundRect">
            <a:avLst/>
          </a:prstGeom>
          <a:solidFill>
            <a:srgbClr val="F5F7F9"/>
          </a:solidFill>
          <a:ln w="12700">
            <a:solidFill>
              <a:srgbClr val="E2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40080" y="1581912"/>
            <a:ext cx="109728" cy="1088136"/>
          </a:xfrm>
          <a:prstGeom prst="roundRect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563624"/>
            <a:ext cx="2194560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200" b="1" dirty="0">
                <a:solidFill>
                  <a:srgbClr val="0C3767"/>
                </a:solidFill>
                <a:latin typeface="Aptos"/>
              </a:rPr>
              <a:t>$17B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41648" y="1627632"/>
            <a:ext cx="14173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125FA5"/>
                </a:solidFill>
                <a:latin typeface="Aptos"/>
              </a:rPr>
              <a:t>2025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039112"/>
            <a:ext cx="265176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A1F26"/>
                </a:solidFill>
                <a:latin typeface="Aptos"/>
              </a:rPr>
              <a:t>GLOBAL LOSSES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331720"/>
            <a:ext cx="457200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505862"/>
                </a:solidFill>
                <a:latin typeface="Aptos"/>
              </a:rPr>
              <a:t>Estimated crypto scam &amp; fraud losses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36208" y="1417320"/>
            <a:ext cx="5468112" cy="1417320"/>
          </a:xfrm>
          <a:prstGeom prst="roundRect">
            <a:avLst/>
          </a:prstGeom>
          <a:solidFill>
            <a:srgbClr val="F5F7F9"/>
          </a:solidFill>
          <a:ln w="12700">
            <a:solidFill>
              <a:srgbClr val="E2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6400800" y="1581912"/>
            <a:ext cx="109728" cy="1088136"/>
          </a:xfrm>
          <a:prstGeom prst="roundRect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675120" y="1563624"/>
            <a:ext cx="2194560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200" b="1" dirty="0">
                <a:solidFill>
                  <a:srgbClr val="0C3767"/>
                </a:solidFill>
                <a:latin typeface="Aptos"/>
              </a:rPr>
              <a:t>$11B+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802368" y="1627632"/>
            <a:ext cx="14173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125FA5"/>
                </a:solidFill>
                <a:latin typeface="Aptos"/>
              </a:rPr>
              <a:t>2025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75120" y="2039112"/>
            <a:ext cx="265176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A1F26"/>
                </a:solidFill>
                <a:latin typeface="Aptos"/>
              </a:rPr>
              <a:t>U.S. LOSSES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75120" y="2331720"/>
            <a:ext cx="457200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505862"/>
                </a:solidFill>
                <a:latin typeface="Aptos"/>
              </a:rPr>
              <a:t>Reported cryptocurrency-related losses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75488" y="3154680"/>
            <a:ext cx="5468112" cy="1417320"/>
          </a:xfrm>
          <a:prstGeom prst="roundRect">
            <a:avLst/>
          </a:prstGeom>
          <a:solidFill>
            <a:srgbClr val="F5F7F9"/>
          </a:solidFill>
          <a:ln w="12700">
            <a:solidFill>
              <a:srgbClr val="E2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640080" y="3319272"/>
            <a:ext cx="109728" cy="1088136"/>
          </a:xfrm>
          <a:prstGeom prst="roundRect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14400" y="3300984"/>
            <a:ext cx="2194560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200" b="1" dirty="0">
                <a:solidFill>
                  <a:srgbClr val="0C3767"/>
                </a:solidFill>
                <a:latin typeface="Aptos"/>
              </a:rPr>
              <a:t>181,565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041648" y="3364992"/>
            <a:ext cx="14173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125FA5"/>
                </a:solidFill>
                <a:latin typeface="Aptos"/>
              </a:rPr>
              <a:t>2025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3776472"/>
            <a:ext cx="265176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A1F26"/>
                </a:solidFill>
                <a:latin typeface="Aptos"/>
              </a:rPr>
              <a:t>FBI COMPLAINTS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4069080"/>
            <a:ext cx="457200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505862"/>
                </a:solidFill>
                <a:latin typeface="Aptos"/>
              </a:rPr>
              <a:t>Cryptocurrency-related complaints reported to the FBI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36208" y="3154680"/>
            <a:ext cx="5468112" cy="1417320"/>
          </a:xfrm>
          <a:prstGeom prst="roundRect">
            <a:avLst/>
          </a:prstGeom>
          <a:solidFill>
            <a:srgbClr val="F5F7F9"/>
          </a:solidFill>
          <a:ln w="12700">
            <a:solidFill>
              <a:srgbClr val="E2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400800" y="3319272"/>
            <a:ext cx="109728" cy="1088136"/>
          </a:xfrm>
          <a:prstGeom prst="roundRect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675120" y="3300984"/>
            <a:ext cx="2194560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200" b="1" dirty="0">
                <a:solidFill>
                  <a:srgbClr val="0C3767"/>
                </a:solidFill>
                <a:latin typeface="Aptos"/>
              </a:rPr>
              <a:t>158K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02368" y="3364992"/>
            <a:ext cx="14173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100" b="1">
                <a:solidFill>
                  <a:srgbClr val="125FA5"/>
                </a:solidFill>
                <a:latin typeface="Aptos"/>
              </a:rPr>
              <a:t>2025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75120" y="3776472"/>
            <a:ext cx="265176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A1F26"/>
                </a:solidFill>
                <a:latin typeface="Aptos"/>
              </a:rPr>
              <a:t>WALLET COMPROMISES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75120" y="4069080"/>
            <a:ext cx="457200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505862"/>
                </a:solidFill>
                <a:latin typeface="Aptos"/>
              </a:rPr>
              <a:t>Personal wallet compromise incidents identified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13232" y="5074920"/>
            <a:ext cx="10771632" cy="749808"/>
          </a:xfrm>
          <a:prstGeom prst="roundRect">
            <a:avLst/>
          </a:prstGeom>
          <a:solidFill>
            <a:srgbClr val="0C37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914400" y="5230368"/>
            <a:ext cx="103327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Aptos"/>
              </a:rPr>
              <a:t>Crypto needs intelligence at the point of decision.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5488" y="201168"/>
            <a:ext cx="411480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 dirty="0">
                <a:solidFill>
                  <a:srgbClr val="0A0A0C"/>
                </a:solidFill>
                <a:latin typeface="Aptos"/>
              </a:rPr>
              <a:t>THE SOLUTION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5488" y="603504"/>
            <a:ext cx="107899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 dirty="0">
                <a:solidFill>
                  <a:srgbClr val="0A0A0C"/>
                </a:solidFill>
                <a:latin typeface="Aptos"/>
              </a:rPr>
              <a:t>Crypto Detective Adds Intelligence Before You Send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75488" y="1325880"/>
            <a:ext cx="4617720" cy="3611880"/>
          </a:xfrm>
          <a:prstGeom prst="roundRect">
            <a:avLst/>
          </a:prstGeom>
          <a:solidFill>
            <a:srgbClr val="F5F7F9"/>
          </a:solidFill>
          <a:ln>
            <a:solidFill>
              <a:srgbClr val="E2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49808" y="1572768"/>
            <a:ext cx="384048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b="1" dirty="0">
                <a:solidFill>
                  <a:srgbClr val="1A1F26"/>
                </a:solidFill>
                <a:latin typeface="Aptos"/>
              </a:rPr>
              <a:t>WHAT CRYPTO DETECTIVE ADDS</a:t>
            </a:r>
          </a:p>
        </p:txBody>
      </p:sp>
      <p:sp>
        <p:nvSpPr>
          <p:cNvPr id="6" name="Oval 5"/>
          <p:cNvSpPr/>
          <p:nvPr/>
        </p:nvSpPr>
        <p:spPr>
          <a:xfrm>
            <a:off x="749808" y="1993392"/>
            <a:ext cx="384048" cy="384048"/>
          </a:xfrm>
          <a:prstGeom prst="ellipse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49808" y="2007108"/>
            <a:ext cx="384048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61872" y="1984248"/>
            <a:ext cx="338328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dirty="0">
                <a:solidFill>
                  <a:srgbClr val="1A1F26"/>
                </a:solidFill>
                <a:latin typeface="Aptos"/>
              </a:rPr>
              <a:t>Blockchain &amp; transaction intelligence</a:t>
            </a:r>
          </a:p>
        </p:txBody>
      </p:sp>
      <p:sp>
        <p:nvSpPr>
          <p:cNvPr id="9" name="Oval 8"/>
          <p:cNvSpPr/>
          <p:nvPr/>
        </p:nvSpPr>
        <p:spPr>
          <a:xfrm>
            <a:off x="749808" y="2706624"/>
            <a:ext cx="384048" cy="384048"/>
          </a:xfrm>
          <a:prstGeom prst="ellipse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49808" y="2720340"/>
            <a:ext cx="384048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61872" y="2697480"/>
            <a:ext cx="338328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dirty="0">
                <a:solidFill>
                  <a:srgbClr val="1A1F26"/>
                </a:solidFill>
                <a:latin typeface="Aptos"/>
              </a:rPr>
              <a:t>Entity &amp; protocol recognition</a:t>
            </a:r>
          </a:p>
        </p:txBody>
      </p:sp>
      <p:sp>
        <p:nvSpPr>
          <p:cNvPr id="12" name="Oval 11"/>
          <p:cNvSpPr/>
          <p:nvPr/>
        </p:nvSpPr>
        <p:spPr>
          <a:xfrm>
            <a:off x="749808" y="3419856"/>
            <a:ext cx="384048" cy="384048"/>
          </a:xfrm>
          <a:prstGeom prst="ellipse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49808" y="3433572"/>
            <a:ext cx="384048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61872" y="3410712"/>
            <a:ext cx="338328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dirty="0">
                <a:solidFill>
                  <a:srgbClr val="1A1F26"/>
                </a:solidFill>
                <a:latin typeface="Aptos"/>
              </a:rPr>
              <a:t>Scam, phishing &amp; threat intelligence</a:t>
            </a:r>
          </a:p>
        </p:txBody>
      </p:sp>
      <p:sp>
        <p:nvSpPr>
          <p:cNvPr id="15" name="Oval 14"/>
          <p:cNvSpPr/>
          <p:nvPr/>
        </p:nvSpPr>
        <p:spPr>
          <a:xfrm>
            <a:off x="749808" y="4133088"/>
            <a:ext cx="384048" cy="384048"/>
          </a:xfrm>
          <a:prstGeom prst="ellipse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49808" y="4146804"/>
            <a:ext cx="384048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61872" y="4123944"/>
            <a:ext cx="338328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dirty="0">
                <a:solidFill>
                  <a:srgbClr val="1A1F26"/>
                </a:solidFill>
                <a:latin typeface="Aptos"/>
              </a:rPr>
              <a:t>Explainable 0–100 risk scoring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321808" y="1325880"/>
            <a:ext cx="6364224" cy="3611880"/>
          </a:xfrm>
          <a:prstGeom prst="roundRect">
            <a:avLst/>
          </a:prstGeom>
          <a:solidFill>
            <a:srgbClr val="EFF7FD"/>
          </a:solidFill>
          <a:ln w="19050">
            <a:solidFill>
              <a:srgbClr val="7BC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596128" y="1572768"/>
            <a:ext cx="571500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dirty="0">
                <a:solidFill>
                  <a:srgbClr val="125FA5"/>
                </a:solidFill>
                <a:latin typeface="Aptos"/>
              </a:rPr>
              <a:t>FROM INPUT TO INFORMED DECISION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36801" y="2377440"/>
            <a:ext cx="1004454" cy="123444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1A1F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358384" y="2523744"/>
            <a:ext cx="1179576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 dirty="0">
                <a:solidFill>
                  <a:srgbClr val="1A1F26"/>
                </a:solidFill>
                <a:latin typeface="Aptos"/>
              </a:rPr>
              <a:t>WALLET / CONTRACT / URL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58384" y="3127248"/>
            <a:ext cx="1179576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 dirty="0">
                <a:solidFill>
                  <a:srgbClr val="505862"/>
                </a:solidFill>
                <a:latin typeface="Aptos"/>
              </a:rPr>
              <a:t>INPUT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92824" y="2770632"/>
            <a:ext cx="29260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 dirty="0">
                <a:solidFill>
                  <a:srgbClr val="125FA5"/>
                </a:solidFill>
                <a:latin typeface="Aptos"/>
              </a:rPr>
              <a:t>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082721" y="2377440"/>
            <a:ext cx="1004454" cy="123444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125F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995159" y="2523744"/>
            <a:ext cx="1179576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 dirty="0">
                <a:solidFill>
                  <a:srgbClr val="125FA5"/>
                </a:solidFill>
                <a:latin typeface="Aptos"/>
              </a:rPr>
              <a:t>INVESTIGATE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40879" y="3127248"/>
            <a:ext cx="1179576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 dirty="0">
                <a:solidFill>
                  <a:srgbClr val="505862"/>
                </a:solidFill>
                <a:latin typeface="Aptos"/>
              </a:rPr>
              <a:t>ANALYZE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11896" y="2770632"/>
            <a:ext cx="29260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 dirty="0">
                <a:solidFill>
                  <a:srgbClr val="125FA5"/>
                </a:solidFill>
                <a:latin typeface="Aptos"/>
              </a:rPr>
              <a:t>→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756350" y="2377440"/>
            <a:ext cx="1177636" cy="123444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0C37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677656" y="2512368"/>
            <a:ext cx="1408176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 dirty="0">
                <a:solidFill>
                  <a:srgbClr val="0C3767"/>
                </a:solidFill>
                <a:latin typeface="Aptos"/>
              </a:rPr>
              <a:t>RISK </a:t>
            </a:r>
            <a:br>
              <a:rPr lang="en-US" sz="1200" b="1" dirty="0">
                <a:solidFill>
                  <a:srgbClr val="0C3767"/>
                </a:solidFill>
                <a:latin typeface="Aptos"/>
              </a:rPr>
            </a:br>
            <a:r>
              <a:rPr sz="1200" b="1" dirty="0">
                <a:solidFill>
                  <a:srgbClr val="0C3767"/>
                </a:solidFill>
                <a:latin typeface="Aptos"/>
              </a:rPr>
              <a:t>INTELLIGENCE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86800" y="3127248"/>
            <a:ext cx="1408176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 dirty="0">
                <a:solidFill>
                  <a:srgbClr val="505862"/>
                </a:solidFill>
                <a:latin typeface="Aptos"/>
              </a:rPr>
              <a:t>SCORE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76688" y="2770632"/>
            <a:ext cx="29260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 dirty="0">
                <a:solidFill>
                  <a:srgbClr val="125FA5"/>
                </a:solidFill>
                <a:latin typeface="Aptos"/>
              </a:rPr>
              <a:t>→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0424160" y="2377440"/>
            <a:ext cx="1143000" cy="1234440"/>
          </a:xfrm>
          <a:prstGeom prst="roundRect">
            <a:avLst/>
          </a:prstGeom>
          <a:solidFill>
            <a:srgbClr val="FFFFFF"/>
          </a:solidFill>
          <a:ln w="22860">
            <a:solidFill>
              <a:srgbClr val="228B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0332720" y="2523744"/>
            <a:ext cx="1362456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 dirty="0">
                <a:solidFill>
                  <a:srgbClr val="228B5E"/>
                </a:solidFill>
                <a:latin typeface="Aptos"/>
              </a:rPr>
              <a:t>INFORMED DECISION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305288" y="3127248"/>
            <a:ext cx="1362456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00" b="1" dirty="0">
                <a:solidFill>
                  <a:srgbClr val="505862"/>
                </a:solidFill>
                <a:latin typeface="Aptos"/>
              </a:rPr>
              <a:t>ACT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92140" y="4096512"/>
            <a:ext cx="5623560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dirty="0">
                <a:solidFill>
                  <a:srgbClr val="1A1F26"/>
                </a:solidFill>
                <a:latin typeface="Aptos"/>
              </a:rPr>
              <a:t>Multiple intelligence layers are translated into a clear risk result before crypto moves.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13232" y="5285232"/>
            <a:ext cx="10771632" cy="658368"/>
          </a:xfrm>
          <a:prstGeom prst="roundRect">
            <a:avLst/>
          </a:prstGeom>
          <a:solidFill>
            <a:srgbClr val="0C37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914400" y="5377785"/>
            <a:ext cx="1037844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Aptos"/>
              </a:rPr>
              <a:t>From raw blockchain data to an informed decision — before crypto moves.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5488" y="201168"/>
            <a:ext cx="438912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 dirty="0">
                <a:solidFill>
                  <a:srgbClr val="0A0A0C"/>
                </a:solidFill>
                <a:latin typeface="Aptos"/>
              </a:rPr>
              <a:t>HOW IT WORKS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5488" y="603504"/>
            <a:ext cx="9601200" cy="4023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 dirty="0">
                <a:solidFill>
                  <a:srgbClr val="0A0A0C"/>
                </a:solidFill>
                <a:latin typeface="Aptos"/>
              </a:rPr>
              <a:t>Multiple Intelligence Layers. One Explainable Result.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75488" y="1307592"/>
            <a:ext cx="4251960" cy="4069080"/>
          </a:xfrm>
          <a:prstGeom prst="roundRect">
            <a:avLst/>
          </a:prstGeom>
          <a:solidFill>
            <a:srgbClr val="F5F7F9"/>
          </a:solidFill>
          <a:ln>
            <a:solidFill>
              <a:srgbClr val="E2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49808" y="1536192"/>
            <a:ext cx="347472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b="1" dirty="0">
                <a:solidFill>
                  <a:srgbClr val="1A1F26"/>
                </a:solidFill>
                <a:latin typeface="Aptos"/>
              </a:rPr>
              <a:t>THE INVESTIGATION PIPELINE</a:t>
            </a:r>
          </a:p>
        </p:txBody>
      </p:sp>
      <p:sp>
        <p:nvSpPr>
          <p:cNvPr id="6" name="Oval 5"/>
          <p:cNvSpPr/>
          <p:nvPr/>
        </p:nvSpPr>
        <p:spPr>
          <a:xfrm>
            <a:off x="749808" y="1920240"/>
            <a:ext cx="411480" cy="411480"/>
          </a:xfrm>
          <a:prstGeom prst="ellipse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49808" y="1938528"/>
            <a:ext cx="41148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98448" y="1911096"/>
            <a:ext cx="265176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A1F26"/>
                </a:solidFill>
                <a:latin typeface="Aptos"/>
              </a:rPr>
              <a:t>INVESTIGATE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98448" y="2212848"/>
            <a:ext cx="2880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505862"/>
                </a:solidFill>
                <a:latin typeface="Aptos"/>
              </a:rPr>
              <a:t>Wallet • Contract • URL</a:t>
            </a:r>
          </a:p>
        </p:txBody>
      </p:sp>
      <p:sp>
        <p:nvSpPr>
          <p:cNvPr id="10" name="Oval 9"/>
          <p:cNvSpPr/>
          <p:nvPr/>
        </p:nvSpPr>
        <p:spPr>
          <a:xfrm>
            <a:off x="749808" y="2761488"/>
            <a:ext cx="411480" cy="411480"/>
          </a:xfrm>
          <a:prstGeom prst="ellipse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49808" y="2779776"/>
            <a:ext cx="41148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98448" y="2752344"/>
            <a:ext cx="265176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A1F26"/>
                </a:solidFill>
                <a:latin typeface="Aptos"/>
              </a:rPr>
              <a:t>ANALYZE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98448" y="3054096"/>
            <a:ext cx="2880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505862"/>
                </a:solidFill>
                <a:latin typeface="Aptos"/>
              </a:rPr>
              <a:t>Matrix V3 • Intelligence Library • Threat Intelligence</a:t>
            </a:r>
          </a:p>
        </p:txBody>
      </p:sp>
      <p:sp>
        <p:nvSpPr>
          <p:cNvPr id="14" name="Oval 13"/>
          <p:cNvSpPr/>
          <p:nvPr/>
        </p:nvSpPr>
        <p:spPr>
          <a:xfrm>
            <a:off x="749808" y="3602736"/>
            <a:ext cx="411480" cy="411480"/>
          </a:xfrm>
          <a:prstGeom prst="ellipse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49808" y="3621024"/>
            <a:ext cx="41148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98448" y="3593592"/>
            <a:ext cx="265176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A1F26"/>
                </a:solidFill>
                <a:latin typeface="Aptos"/>
              </a:rPr>
              <a:t>SCORE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98448" y="3895344"/>
            <a:ext cx="2880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505862"/>
                </a:solidFill>
                <a:latin typeface="Aptos"/>
              </a:rPr>
              <a:t>Final Crypto Detective Score • 0–100</a:t>
            </a:r>
          </a:p>
        </p:txBody>
      </p:sp>
      <p:sp>
        <p:nvSpPr>
          <p:cNvPr id="18" name="Oval 17"/>
          <p:cNvSpPr/>
          <p:nvPr/>
        </p:nvSpPr>
        <p:spPr>
          <a:xfrm>
            <a:off x="749808" y="4443984"/>
            <a:ext cx="411480" cy="411480"/>
          </a:xfrm>
          <a:prstGeom prst="ellipse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49808" y="4462272"/>
            <a:ext cx="41148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98448" y="4434840"/>
            <a:ext cx="265176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A1F26"/>
                </a:solidFill>
                <a:latin typeface="Aptos"/>
              </a:rPr>
              <a:t>EXPLAIN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98448" y="4736592"/>
            <a:ext cx="28803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505862"/>
                </a:solidFill>
                <a:latin typeface="Aptos"/>
              </a:rPr>
              <a:t>Risk Level • Signals • Reasons • Next Steps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983480" y="1307592"/>
            <a:ext cx="6702552" cy="4069080"/>
          </a:xfrm>
          <a:prstGeom prst="roundRect">
            <a:avLst/>
          </a:prstGeom>
          <a:solidFill>
            <a:srgbClr val="EFF7FD"/>
          </a:solidFill>
          <a:ln w="19050">
            <a:solidFill>
              <a:srgbClr val="7BC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285232" y="1527048"/>
            <a:ext cx="34747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25FA5"/>
                </a:solidFill>
                <a:latin typeface="Aptos"/>
              </a:rPr>
              <a:t>LIVE PRODUCT — V1.0, R3</a:t>
            </a:r>
          </a:p>
        </p:txBody>
      </p:sp>
      <p:pic>
        <p:nvPicPr>
          <p:cNvPr id="24" name="Picture 23" descr="slide5_live_produc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5232" y="1920240"/>
            <a:ext cx="6089904" cy="3154680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713232" y="5596128"/>
            <a:ext cx="10771632" cy="658368"/>
          </a:xfrm>
          <a:prstGeom prst="roundRect">
            <a:avLst/>
          </a:prstGeom>
          <a:solidFill>
            <a:srgbClr val="0C37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14400" y="5688681"/>
            <a:ext cx="1037844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Aptos"/>
              </a:rPr>
              <a:t>Not just a score. The intelligence behind the score.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5488" y="201168"/>
            <a:ext cx="6729984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 dirty="0">
                <a:solidFill>
                  <a:srgbClr val="0A0A0C"/>
                </a:solidFill>
                <a:latin typeface="Aptos"/>
              </a:rPr>
              <a:t>FROM CONCEPT TO LIVE PRODUCTION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5488" y="612648"/>
            <a:ext cx="9509760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 dirty="0">
                <a:solidFill>
                  <a:srgbClr val="0A0A0C"/>
                </a:solidFill>
                <a:latin typeface="Aptos"/>
              </a:rPr>
              <a:t>Production Platform, REST API &amp; SDK Built and Tested.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75488" y="1234440"/>
            <a:ext cx="11210544" cy="713232"/>
          </a:xfrm>
          <a:prstGeom prst="roundRect">
            <a:avLst/>
          </a:prstGeom>
          <a:solidFill>
            <a:srgbClr val="0C37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49808" y="1389888"/>
            <a:ext cx="18288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Aptos"/>
              </a:rPr>
              <a:t>LIVE NOW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94560" y="1353312"/>
            <a:ext cx="9052560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 dirty="0">
                <a:solidFill>
                  <a:srgbClr val="FFFFFF"/>
                </a:solidFill>
                <a:latin typeface="Aptos"/>
              </a:rPr>
              <a:t>Crypto Detective V1.0, R3 — Production Platform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75488" y="2267712"/>
            <a:ext cx="3310128" cy="1143000"/>
          </a:xfrm>
          <a:prstGeom prst="roundRect">
            <a:avLst/>
          </a:prstGeom>
          <a:solidFill>
            <a:srgbClr val="F5F7F9"/>
          </a:solidFill>
          <a:ln>
            <a:solidFill>
              <a:srgbClr val="E2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676656" y="2514600"/>
            <a:ext cx="457200" cy="457200"/>
          </a:xfrm>
          <a:prstGeom prst="ellipse">
            <a:avLst/>
          </a:prstGeom>
          <a:solidFill>
            <a:srgbClr val="228B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76656" y="2551176"/>
            <a:ext cx="457200" cy="2468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80160" y="2450592"/>
            <a:ext cx="2240280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 dirty="0">
                <a:solidFill>
                  <a:srgbClr val="1A1F26"/>
                </a:solidFill>
                <a:latin typeface="Aptos"/>
              </a:rPr>
              <a:t>LIVE PLATFORM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0160" y="2679192"/>
            <a:ext cx="2212848" cy="4206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dirty="0">
                <a:solidFill>
                  <a:srgbClr val="505862"/>
                </a:solidFill>
                <a:latin typeface="Aptos"/>
              </a:rPr>
              <a:t>V1.0, R3 production platform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087368" y="2267712"/>
            <a:ext cx="3310128" cy="1143000"/>
          </a:xfrm>
          <a:prstGeom prst="roundRect">
            <a:avLst/>
          </a:prstGeom>
          <a:solidFill>
            <a:srgbClr val="F5F7F9"/>
          </a:solidFill>
          <a:ln>
            <a:solidFill>
              <a:srgbClr val="E2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4288536" y="2514600"/>
            <a:ext cx="457200" cy="457200"/>
          </a:xfrm>
          <a:prstGeom prst="ellipse">
            <a:avLst/>
          </a:prstGeom>
          <a:solidFill>
            <a:srgbClr val="228B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288536" y="2551176"/>
            <a:ext cx="457200" cy="2468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2040" y="2450592"/>
            <a:ext cx="2240280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 dirty="0">
                <a:solidFill>
                  <a:srgbClr val="1A1F26"/>
                </a:solidFill>
                <a:latin typeface="Aptos"/>
              </a:rPr>
              <a:t>MATRIX V3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92040" y="2697480"/>
            <a:ext cx="2212848" cy="4206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dirty="0">
                <a:solidFill>
                  <a:srgbClr val="505862"/>
                </a:solidFill>
                <a:latin typeface="Aptos"/>
              </a:rPr>
              <a:t>Multi-signal scoring architecture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99248" y="2267712"/>
            <a:ext cx="3310128" cy="1143000"/>
          </a:xfrm>
          <a:prstGeom prst="roundRect">
            <a:avLst/>
          </a:prstGeom>
          <a:solidFill>
            <a:srgbClr val="F5F7F9"/>
          </a:solidFill>
          <a:ln>
            <a:solidFill>
              <a:srgbClr val="E2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7900416" y="2514600"/>
            <a:ext cx="457200" cy="457200"/>
          </a:xfrm>
          <a:prstGeom prst="ellipse">
            <a:avLst/>
          </a:prstGeom>
          <a:solidFill>
            <a:srgbClr val="228B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900416" y="2551176"/>
            <a:ext cx="457200" cy="2468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03920" y="2450592"/>
            <a:ext cx="2240280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 dirty="0">
                <a:solidFill>
                  <a:srgbClr val="1A1F26"/>
                </a:solidFill>
                <a:latin typeface="Aptos"/>
              </a:rPr>
              <a:t>INTELLIGENCE LIBRARY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03920" y="2706624"/>
            <a:ext cx="2212848" cy="4206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dirty="0">
                <a:solidFill>
                  <a:srgbClr val="505862"/>
                </a:solidFill>
                <a:latin typeface="Aptos"/>
              </a:rPr>
              <a:t>Structured entity &amp; protocol intelligence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75488" y="3685032"/>
            <a:ext cx="3310128" cy="1143000"/>
          </a:xfrm>
          <a:prstGeom prst="roundRect">
            <a:avLst/>
          </a:prstGeom>
          <a:solidFill>
            <a:srgbClr val="F5F7F9"/>
          </a:solidFill>
          <a:ln>
            <a:solidFill>
              <a:srgbClr val="E2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676656" y="3931920"/>
            <a:ext cx="457200" cy="457200"/>
          </a:xfrm>
          <a:prstGeom prst="ellipse">
            <a:avLst/>
          </a:prstGeom>
          <a:solidFill>
            <a:srgbClr val="228B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76656" y="3968496"/>
            <a:ext cx="457200" cy="2468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80160" y="3867912"/>
            <a:ext cx="2240280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 dirty="0">
                <a:solidFill>
                  <a:srgbClr val="1A1F26"/>
                </a:solidFill>
                <a:latin typeface="Aptos"/>
              </a:rPr>
              <a:t>THREAT INTELLIGENCE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80160" y="4087368"/>
            <a:ext cx="2212848" cy="4206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dirty="0">
                <a:solidFill>
                  <a:srgbClr val="505862"/>
                </a:solidFill>
                <a:latin typeface="Aptos"/>
              </a:rPr>
              <a:t>Scam, phishing &amp; malicious-activity checks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087368" y="3685032"/>
            <a:ext cx="3310128" cy="1143000"/>
          </a:xfrm>
          <a:prstGeom prst="roundRect">
            <a:avLst/>
          </a:prstGeom>
          <a:solidFill>
            <a:srgbClr val="F5F7F9"/>
          </a:solidFill>
          <a:ln>
            <a:solidFill>
              <a:srgbClr val="E2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4288536" y="3931920"/>
            <a:ext cx="457200" cy="457200"/>
          </a:xfrm>
          <a:prstGeom prst="ellipse">
            <a:avLst/>
          </a:prstGeom>
          <a:solidFill>
            <a:srgbClr val="228B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4288536" y="3968496"/>
            <a:ext cx="457200" cy="2468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892040" y="3867912"/>
            <a:ext cx="2240280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 dirty="0">
                <a:solidFill>
                  <a:srgbClr val="1A1F26"/>
                </a:solidFill>
                <a:latin typeface="Aptos"/>
              </a:rPr>
              <a:t>REST API + SDK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892040" y="4105656"/>
            <a:ext cx="2212848" cy="4206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dirty="0">
                <a:solidFill>
                  <a:srgbClr val="505862"/>
                </a:solidFill>
                <a:latin typeface="Aptos"/>
              </a:rPr>
              <a:t>Production REST API; SDK on </a:t>
            </a:r>
            <a:r>
              <a:rPr sz="1050" b="0" dirty="0" err="1">
                <a:solidFill>
                  <a:srgbClr val="505862"/>
                </a:solidFill>
                <a:latin typeface="Aptos"/>
              </a:rPr>
              <a:t>npm</a:t>
            </a:r>
            <a:endParaRPr sz="1050" b="0" dirty="0">
              <a:solidFill>
                <a:srgbClr val="505862"/>
              </a:solidFill>
              <a:latin typeface="Aptos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7699248" y="3685032"/>
            <a:ext cx="3310128" cy="1143000"/>
          </a:xfrm>
          <a:prstGeom prst="roundRect">
            <a:avLst/>
          </a:prstGeom>
          <a:solidFill>
            <a:srgbClr val="F5F7F9"/>
          </a:solidFill>
          <a:ln>
            <a:solidFill>
              <a:srgbClr val="E2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7900416" y="3931920"/>
            <a:ext cx="457200" cy="457200"/>
          </a:xfrm>
          <a:prstGeom prst="ellipse">
            <a:avLst/>
          </a:prstGeom>
          <a:solidFill>
            <a:srgbClr val="228B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7900416" y="3968496"/>
            <a:ext cx="457200" cy="2468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503920" y="3867912"/>
            <a:ext cx="2240280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 dirty="0">
                <a:solidFill>
                  <a:srgbClr val="1A1F26"/>
                </a:solidFill>
                <a:latin typeface="Aptos"/>
              </a:rPr>
              <a:t>MARKETPLACE INTEGRATION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03920" y="4361688"/>
            <a:ext cx="2212848" cy="4206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dirty="0">
                <a:solidFill>
                  <a:srgbClr val="505862"/>
                </a:solidFill>
                <a:latin typeface="Aptos"/>
              </a:rPr>
              <a:t>NFT Trading Cards buyer protection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49808" y="5074920"/>
            <a:ext cx="1069848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b="1" dirty="0">
                <a:solidFill>
                  <a:srgbClr val="125FA5"/>
                </a:solidFill>
                <a:latin typeface="Aptos"/>
              </a:rPr>
              <a:t>WHAT THE ROUND FUNDS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49808" y="5376672"/>
            <a:ext cx="1069848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1A1F26"/>
                </a:solidFill>
                <a:latin typeface="Aptos"/>
              </a:rPr>
              <a:t>Customer acquisition  •  Enterprise outreach  •  Intelligence growth  •  Scale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13232" y="5925312"/>
            <a:ext cx="10771632" cy="603504"/>
          </a:xfrm>
          <a:prstGeom prst="roundRect">
            <a:avLst/>
          </a:prstGeom>
          <a:solidFill>
            <a:srgbClr val="0C37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914400" y="5985861"/>
            <a:ext cx="1037844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Aptos"/>
              </a:rPr>
              <a:t>The raise is not to build the product. It is to grow the platform.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5488" y="201168"/>
            <a:ext cx="384048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 dirty="0">
                <a:solidFill>
                  <a:srgbClr val="0A0A0C"/>
                </a:solidFill>
                <a:latin typeface="Aptos"/>
              </a:rPr>
              <a:t>FOUNDER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5488" y="667512"/>
            <a:ext cx="475488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 dirty="0">
                <a:solidFill>
                  <a:srgbClr val="0A0A0C"/>
                </a:solidFill>
                <a:latin typeface="Aptos"/>
              </a:rPr>
              <a:t>Stephen Steinberger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5488" y="996696"/>
            <a:ext cx="54864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>
                <a:solidFill>
                  <a:srgbClr val="125FA5"/>
                </a:solidFill>
                <a:latin typeface="Aptos"/>
              </a:rPr>
              <a:t>Founder &amp; CTO | Crypto Detective Labs, Inc.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75488" y="1444752"/>
            <a:ext cx="6720840" cy="3886200"/>
          </a:xfrm>
          <a:prstGeom prst="roundRect">
            <a:avLst/>
          </a:prstGeom>
          <a:solidFill>
            <a:srgbClr val="F5F7F9"/>
          </a:solidFill>
          <a:ln>
            <a:solidFill>
              <a:srgbClr val="E2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49808" y="1673352"/>
            <a:ext cx="420624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1A1F26"/>
                </a:solidFill>
                <a:latin typeface="Aptos"/>
              </a:rPr>
              <a:t>FOUNDER EXPERIENCE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9808" y="2057400"/>
            <a:ext cx="1417320" cy="393192"/>
          </a:xfrm>
          <a:prstGeom prst="roundRect">
            <a:avLst/>
          </a:prstGeom>
          <a:solidFill>
            <a:srgbClr val="0C37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95528" y="2080148"/>
            <a:ext cx="132588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dirty="0">
                <a:solidFill>
                  <a:srgbClr val="FFFFFF"/>
                </a:solidFill>
                <a:latin typeface="Aptos"/>
              </a:rPr>
              <a:t>30+ YEARS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59152" y="2066544"/>
            <a:ext cx="443484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dirty="0">
                <a:solidFill>
                  <a:srgbClr val="1A1F26"/>
                </a:solidFill>
                <a:latin typeface="Aptos"/>
              </a:rPr>
              <a:t>Building internet platforms and digital products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9808" y="2807208"/>
            <a:ext cx="1417320" cy="393192"/>
          </a:xfrm>
          <a:prstGeom prst="roundRect">
            <a:avLst/>
          </a:prstGeom>
          <a:solidFill>
            <a:srgbClr val="0C37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95528" y="2845344"/>
            <a:ext cx="132588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dirty="0">
                <a:solidFill>
                  <a:srgbClr val="FFFFFF"/>
                </a:solidFill>
                <a:latin typeface="Aptos"/>
              </a:rPr>
              <a:t>WEB3 BUILDER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59152" y="2752344"/>
            <a:ext cx="4434840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dirty="0">
                <a:solidFill>
                  <a:srgbClr val="1A1F26"/>
                </a:solidFill>
                <a:latin typeface="Aptos"/>
              </a:rPr>
              <a:t>Founder of NFT-TradingCards.biz and the </a:t>
            </a:r>
            <a:r>
              <a:rPr sz="1600" b="0" dirty="0" err="1">
                <a:solidFill>
                  <a:srgbClr val="1A1F26"/>
                </a:solidFill>
                <a:latin typeface="Aptos"/>
              </a:rPr>
              <a:t>nftXc</a:t>
            </a:r>
            <a:r>
              <a:rPr sz="1600" b="0" dirty="0">
                <a:solidFill>
                  <a:srgbClr val="1A1F26"/>
                </a:solidFill>
                <a:latin typeface="Aptos"/>
              </a:rPr>
              <a:t> ecosystem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49808" y="3557015"/>
            <a:ext cx="1417320" cy="393192"/>
          </a:xfrm>
          <a:prstGeom prst="roundRect">
            <a:avLst/>
          </a:prstGeom>
          <a:solidFill>
            <a:srgbClr val="0C37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95528" y="3595150"/>
            <a:ext cx="137160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 dirty="0">
                <a:solidFill>
                  <a:srgbClr val="FFFFFF"/>
                </a:solidFill>
                <a:latin typeface="Aptos"/>
              </a:rPr>
              <a:t>DIGITAL ASSETS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59152" y="3493007"/>
            <a:ext cx="4434840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dirty="0">
                <a:solidFill>
                  <a:srgbClr val="1A1F26"/>
                </a:solidFill>
                <a:latin typeface="Aptos"/>
              </a:rPr>
              <a:t>Experience across marketplaces, blockchain infrastructure and digital assets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49808" y="4306824"/>
            <a:ext cx="1417320" cy="393192"/>
          </a:xfrm>
          <a:prstGeom prst="roundRect">
            <a:avLst/>
          </a:prstGeom>
          <a:solidFill>
            <a:srgbClr val="0C37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30936" y="4351204"/>
            <a:ext cx="164592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 dirty="0">
                <a:solidFill>
                  <a:srgbClr val="FFFFFF"/>
                </a:solidFill>
                <a:latin typeface="Aptos"/>
              </a:rPr>
              <a:t>PRODUCT EXECUTION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359152" y="4242816"/>
            <a:ext cx="4434840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dirty="0">
                <a:solidFill>
                  <a:srgbClr val="1A1F26"/>
                </a:solidFill>
                <a:latin typeface="Aptos"/>
              </a:rPr>
              <a:t>Architect and developer of Crypto Detective V1.0, R3 — concept to production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70648" y="1444752"/>
            <a:ext cx="4215384" cy="3886200"/>
          </a:xfrm>
          <a:prstGeom prst="roundRect">
            <a:avLst/>
          </a:prstGeom>
          <a:solidFill>
            <a:srgbClr val="EFF7FD"/>
          </a:solidFill>
          <a:ln w="19050">
            <a:solidFill>
              <a:srgbClr val="7BC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394192" y="1673352"/>
            <a:ext cx="356616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dirty="0">
                <a:solidFill>
                  <a:srgbClr val="125FA5"/>
                </a:solidFill>
                <a:latin typeface="Aptos"/>
              </a:rPr>
              <a:t>FOUNDER-LED EXECUTION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13232" y="5577840"/>
            <a:ext cx="10771632" cy="658368"/>
          </a:xfrm>
          <a:prstGeom prst="roundRect">
            <a:avLst/>
          </a:prstGeom>
          <a:solidFill>
            <a:srgbClr val="0C37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14400" y="5670393"/>
            <a:ext cx="1037844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Aptos"/>
              </a:rPr>
              <a:t>Founder-led. Built from concept to production.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2EB7FE5-7A57-B23D-12BB-7C51E1EC8D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7010" y="2098057"/>
            <a:ext cx="2610070" cy="26100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5488" y="201168"/>
            <a:ext cx="484632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 dirty="0">
                <a:solidFill>
                  <a:srgbClr val="0A0A0C"/>
                </a:solidFill>
                <a:latin typeface="Aptos"/>
              </a:rPr>
              <a:t>MARKET OPPORTUNITY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5488" y="612648"/>
            <a:ext cx="8595360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 dirty="0">
                <a:solidFill>
                  <a:srgbClr val="0A0A0C"/>
                </a:solidFill>
                <a:latin typeface="Aptos"/>
              </a:rPr>
              <a:t>Digital Assets Are Growing. Security Must Grow With Them.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75488" y="1417320"/>
            <a:ext cx="3401568" cy="1965960"/>
          </a:xfrm>
          <a:prstGeom prst="roundRect">
            <a:avLst/>
          </a:prstGeom>
          <a:solidFill>
            <a:srgbClr val="F5F7F9"/>
          </a:solidFill>
          <a:ln>
            <a:solidFill>
              <a:srgbClr val="E2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475488" y="1417320"/>
            <a:ext cx="3401568" cy="91440"/>
          </a:xfrm>
          <a:prstGeom prst="rect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04088" y="1737360"/>
            <a:ext cx="2926080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600" b="1" dirty="0">
                <a:solidFill>
                  <a:srgbClr val="0C3767"/>
                </a:solidFill>
                <a:latin typeface="Aptos"/>
              </a:rPr>
              <a:t>774M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088" y="2331720"/>
            <a:ext cx="2926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1A1F26"/>
                </a:solidFill>
                <a:latin typeface="Aptos"/>
              </a:rPr>
              <a:t>GLOBAL CRYPTO OWNERS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697480"/>
            <a:ext cx="283464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0">
                <a:solidFill>
                  <a:srgbClr val="505862"/>
                </a:solidFill>
                <a:latin typeface="Aptos"/>
              </a:rPr>
              <a:t>Estimated as of June 2026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24528" y="1417320"/>
            <a:ext cx="3401568" cy="1965960"/>
          </a:xfrm>
          <a:prstGeom prst="roundRect">
            <a:avLst/>
          </a:prstGeom>
          <a:solidFill>
            <a:srgbClr val="F5F7F9"/>
          </a:solidFill>
          <a:ln>
            <a:solidFill>
              <a:srgbClr val="E2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224528" y="1417320"/>
            <a:ext cx="3401568" cy="91440"/>
          </a:xfrm>
          <a:prstGeom prst="rect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453128" y="1737360"/>
            <a:ext cx="2926080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600" b="1" dirty="0">
                <a:solidFill>
                  <a:srgbClr val="0C3767"/>
                </a:solidFill>
                <a:latin typeface="Aptos"/>
              </a:rPr>
              <a:t>$7.6B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53128" y="2331720"/>
            <a:ext cx="2926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1A1F26"/>
                </a:solidFill>
                <a:latin typeface="Aptos"/>
              </a:rPr>
              <a:t>BLOCKCHAIN SECURITY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98848" y="2697480"/>
            <a:ext cx="283464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0">
                <a:solidFill>
                  <a:srgbClr val="505862"/>
                </a:solidFill>
                <a:latin typeface="Aptos"/>
              </a:rPr>
              <a:t>Estimated global market in 2026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973568" y="1417320"/>
            <a:ext cx="3401568" cy="1965960"/>
          </a:xfrm>
          <a:prstGeom prst="roundRect">
            <a:avLst/>
          </a:prstGeom>
          <a:solidFill>
            <a:srgbClr val="F5F7F9"/>
          </a:solidFill>
          <a:ln>
            <a:solidFill>
              <a:srgbClr val="E2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973568" y="1417320"/>
            <a:ext cx="3401568" cy="91440"/>
          </a:xfrm>
          <a:prstGeom prst="rect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02168" y="1737360"/>
            <a:ext cx="2926080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600" b="1" dirty="0">
                <a:solidFill>
                  <a:srgbClr val="0C3767"/>
                </a:solidFill>
                <a:latin typeface="Aptos"/>
              </a:rPr>
              <a:t>$31.3B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02168" y="2331720"/>
            <a:ext cx="292608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1A1F26"/>
                </a:solidFill>
                <a:latin typeface="Aptos"/>
              </a:rPr>
              <a:t>PROJECTED MARKET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47888" y="2697480"/>
            <a:ext cx="283464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0">
                <a:solidFill>
                  <a:srgbClr val="505862"/>
                </a:solidFill>
                <a:latin typeface="Aptos"/>
              </a:rPr>
              <a:t>Global blockchain security market by 2033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80360" y="3703320"/>
            <a:ext cx="6428232" cy="749808"/>
          </a:xfrm>
          <a:prstGeom prst="roundRect">
            <a:avLst/>
          </a:prstGeom>
          <a:solidFill>
            <a:srgbClr val="EFF7FD"/>
          </a:solidFill>
          <a:ln w="15240">
            <a:solidFill>
              <a:srgbClr val="7BC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063240" y="3840480"/>
            <a:ext cx="182880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 dirty="0">
                <a:solidFill>
                  <a:srgbClr val="125FA5"/>
                </a:solidFill>
                <a:latin typeface="Aptos"/>
              </a:rPr>
              <a:t>22.4% CAGR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00600" y="3941064"/>
            <a:ext cx="42519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0" dirty="0">
                <a:solidFill>
                  <a:srgbClr val="1A1F26"/>
                </a:solidFill>
                <a:latin typeface="Aptos"/>
              </a:rPr>
              <a:t>Projected 2026–2033 blockchain security market growth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3232" y="4709160"/>
            <a:ext cx="1078992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b="1" dirty="0">
                <a:solidFill>
                  <a:srgbClr val="1A1F26"/>
                </a:solidFill>
                <a:latin typeface="Aptos"/>
              </a:rPr>
              <a:t>CONSUMERS   •   PLATFORMS   •   ENTERPRISE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13232" y="5230368"/>
            <a:ext cx="10771632" cy="713232"/>
          </a:xfrm>
          <a:prstGeom prst="roundRect">
            <a:avLst/>
          </a:prstGeom>
          <a:solidFill>
            <a:srgbClr val="0C37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14400" y="5350353"/>
            <a:ext cx="1037844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Aptos"/>
              </a:rPr>
              <a:t>As digital assets grow, risk intelligence becomes infrastructure.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5488" y="201168"/>
            <a:ext cx="438912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 dirty="0">
                <a:solidFill>
                  <a:srgbClr val="0A0A0C"/>
                </a:solidFill>
                <a:latin typeface="Aptos"/>
              </a:rPr>
              <a:t>BUSINESS MODEL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5488" y="612648"/>
            <a:ext cx="7955279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 dirty="0">
                <a:solidFill>
                  <a:srgbClr val="0A0A0C"/>
                </a:solidFill>
                <a:latin typeface="Aptos"/>
              </a:rPr>
              <a:t>One Intelligence Platform. Multiple Revenue Channels.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75488" y="1325880"/>
            <a:ext cx="4983480" cy="4069080"/>
          </a:xfrm>
          <a:prstGeom prst="roundRect">
            <a:avLst/>
          </a:prstGeom>
          <a:solidFill>
            <a:srgbClr val="F5F7F9"/>
          </a:solidFill>
          <a:ln>
            <a:solidFill>
              <a:srgbClr val="E2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49808" y="1572768"/>
            <a:ext cx="420624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b="1" dirty="0">
                <a:solidFill>
                  <a:srgbClr val="1A1F26"/>
                </a:solidFill>
                <a:latin typeface="Aptos"/>
              </a:rPr>
              <a:t>REVENUE CHANNELS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1993392"/>
            <a:ext cx="438912" cy="438912"/>
          </a:xfrm>
          <a:prstGeom prst="roundRect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49808" y="2029968"/>
            <a:ext cx="438912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1984248"/>
            <a:ext cx="34747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1A1F26"/>
                </a:solidFill>
                <a:latin typeface="Aptos"/>
              </a:rPr>
              <a:t>CONSUMER SaaS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2304288"/>
            <a:ext cx="34290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505862"/>
                </a:solidFill>
                <a:latin typeface="Aptos"/>
              </a:rPr>
              <a:t>Recurring subscriptions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3312" y="2596896"/>
            <a:ext cx="34290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5FA5"/>
                </a:solidFill>
                <a:latin typeface="Aptos"/>
              </a:rPr>
              <a:t>Free → Paid plans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9808" y="2980944"/>
            <a:ext cx="438912" cy="438912"/>
          </a:xfrm>
          <a:prstGeom prst="roundRect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49808" y="3017520"/>
            <a:ext cx="438912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53312" y="2971800"/>
            <a:ext cx="34747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1A1F26"/>
                </a:solidFill>
                <a:latin typeface="Aptos"/>
              </a:rPr>
              <a:t>API / SDK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53312" y="3291840"/>
            <a:ext cx="34290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505862"/>
                </a:solidFill>
                <a:latin typeface="Aptos"/>
              </a:rPr>
              <a:t>REST API + published npm SDK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53312" y="3584448"/>
            <a:ext cx="34290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5FA5"/>
                </a:solidFill>
                <a:latin typeface="Aptos"/>
              </a:rPr>
              <a:t>Monthly API subscription tiers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49808" y="3968496"/>
            <a:ext cx="438912" cy="438912"/>
          </a:xfrm>
          <a:prstGeom prst="roundRect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49808" y="4005072"/>
            <a:ext cx="438912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53312" y="3959352"/>
            <a:ext cx="34747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1A1F26"/>
                </a:solidFill>
                <a:latin typeface="Aptos"/>
              </a:rPr>
              <a:t>ENTERPRISE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53312" y="4279392"/>
            <a:ext cx="34290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505862"/>
                </a:solidFill>
                <a:latin typeface="Aptos"/>
              </a:rPr>
              <a:t>Investigation &amp; intelligence access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53312" y="4572000"/>
            <a:ext cx="34290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5FA5"/>
                </a:solidFill>
                <a:latin typeface="Aptos"/>
              </a:rPr>
              <a:t>Custom high-volume engagements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87568" y="1325880"/>
            <a:ext cx="5998464" cy="4069080"/>
          </a:xfrm>
          <a:prstGeom prst="roundRect">
            <a:avLst/>
          </a:prstGeom>
          <a:solidFill>
            <a:srgbClr val="EFF7FD"/>
          </a:solidFill>
          <a:ln w="19050">
            <a:solidFill>
              <a:srgbClr val="7BC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989320" y="1572768"/>
            <a:ext cx="539496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b="1" dirty="0">
                <a:solidFill>
                  <a:srgbClr val="125FA5"/>
                </a:solidFill>
                <a:latin typeface="Aptos"/>
              </a:rPr>
              <a:t>PLATFORM EXPANSION VISION</a:t>
            </a:r>
          </a:p>
        </p:txBody>
      </p:sp>
      <p:pic>
        <p:nvPicPr>
          <p:cNvPr id="23" name="Picture 22" descr="slide8_business_model_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9320" y="1920240"/>
            <a:ext cx="5376672" cy="288036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080760" y="4846320"/>
            <a:ext cx="5166360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1" dirty="0">
                <a:solidFill>
                  <a:srgbClr val="1A1F26"/>
                </a:solidFill>
                <a:latin typeface="Aptos"/>
              </a:rPr>
              <a:t>SaaS  →  API / SDK  →  Enterprise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13232" y="5596128"/>
            <a:ext cx="10771632" cy="658368"/>
          </a:xfrm>
          <a:prstGeom prst="roundRect">
            <a:avLst/>
          </a:prstGeom>
          <a:solidFill>
            <a:srgbClr val="0C37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14400" y="5688681"/>
            <a:ext cx="1037844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Aptos"/>
              </a:rPr>
              <a:t>Build the intelligence once. Deliver it across multiple channels.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5488" y="201168"/>
            <a:ext cx="10058400" cy="502920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defRPr sz="2800" b="1">
                <a:solidFill>
                  <a:srgbClr val="0A0A0C"/>
                </a:solidFill>
                <a:latin typeface="Aptos"/>
              </a:defRPr>
            </a:pPr>
            <a:r>
              <a:t>PRODUCTION INTEGRATION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5488" y="685800"/>
            <a:ext cx="10972800" cy="457200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defRPr sz="2000" b="1">
                <a:solidFill>
                  <a:srgbClr val="0A0A0C"/>
                </a:solidFill>
                <a:latin typeface="Aptos"/>
              </a:defRPr>
            </a:pPr>
            <a:r>
              <a:t>Crypto Detective in Action — NFT Trading Cards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34440"/>
            <a:ext cx="10972800" cy="365760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defRPr sz="1500" b="0">
                <a:solidFill>
                  <a:srgbClr val="394452"/>
                </a:solidFill>
                <a:latin typeface="Aptos"/>
              </a:defRPr>
            </a:pPr>
            <a:r>
              <a:t>A real marketplace integration — risk intelligence before MetaMask.</a:t>
            </a:r>
          </a:p>
        </p:txBody>
      </p:sp>
      <p:pic>
        <p:nvPicPr>
          <p:cNvPr id="5" name="Picture 4" descr="image(20261008-125855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1764792"/>
            <a:ext cx="5897880" cy="4562856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601968" y="1764792"/>
            <a:ext cx="5102352" cy="4562856"/>
          </a:xfrm>
          <a:prstGeom prst="roundRect">
            <a:avLst/>
          </a:prstGeom>
          <a:solidFill>
            <a:srgbClr val="F5F8FA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903720" y="1993392"/>
            <a:ext cx="4480560" cy="365760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defRPr sz="1600" b="1">
                <a:solidFill>
                  <a:srgbClr val="0A0A0C"/>
                </a:solidFill>
                <a:latin typeface="Aptos"/>
              </a:defRPr>
            </a:pPr>
            <a:r>
              <a:t>HOW THE INTEGRATION WORKS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03720" y="2542032"/>
            <a:ext cx="4389120" cy="246888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defRPr sz="1200" b="1">
                <a:solidFill>
                  <a:srgbClr val="0891B2"/>
                </a:solidFill>
                <a:latin typeface="Aptos"/>
              </a:defRPr>
            </a:pPr>
            <a:r>
              <a:t>01  BUYER INITIATES PURCHASE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03720" y="2798063"/>
            <a:ext cx="4443984" cy="429768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defRPr sz="1200" b="0">
                <a:solidFill>
                  <a:srgbClr val="394452"/>
                </a:solidFill>
                <a:latin typeface="Aptos"/>
              </a:defRPr>
            </a:pPr>
            <a:r>
              <a:t>The marketplace identifies the seller wallet.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03720" y="3300984"/>
            <a:ext cx="4389120" cy="246888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defRPr sz="1200" b="1">
                <a:solidFill>
                  <a:srgbClr val="0891B2"/>
                </a:solidFill>
                <a:latin typeface="Aptos"/>
              </a:defRPr>
            </a:pPr>
            <a:r>
              <a:t>02  SERVER-SIDE INVESTIGATION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03720" y="3557015"/>
            <a:ext cx="4443984" cy="429768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defRPr sz="1200" b="0">
                <a:solidFill>
                  <a:srgbClr val="394452"/>
                </a:solidFill>
                <a:latin typeface="Aptos"/>
              </a:defRPr>
            </a:pPr>
            <a:r>
              <a:t>NFT Trading Cards calls the Crypto Detective REST API.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03720" y="4059935"/>
            <a:ext cx="4389120" cy="246888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defRPr sz="1200" b="1">
                <a:solidFill>
                  <a:srgbClr val="0891B2"/>
                </a:solidFill>
                <a:latin typeface="Aptos"/>
              </a:defRPr>
            </a:pPr>
            <a:r>
              <a:t>03  EXPLAINABLE RISK RESULT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03720" y="4315968"/>
            <a:ext cx="4443984" cy="429768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defRPr sz="1200" b="0">
                <a:solidFill>
                  <a:srgbClr val="394452"/>
                </a:solidFill>
                <a:latin typeface="Aptos"/>
              </a:defRPr>
            </a:pPr>
            <a:r>
              <a:t>Canonical score, risk level and hard-stop status returned.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03720" y="4818888"/>
            <a:ext cx="4389120" cy="246888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defRPr sz="1200" b="1">
                <a:solidFill>
                  <a:srgbClr val="0891B2"/>
                </a:solidFill>
                <a:latin typeface="Aptos"/>
              </a:defRPr>
            </a:pPr>
            <a:r>
              <a:t>04  BUYER PROTECTION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03720" y="5074920"/>
            <a:ext cx="4443984" cy="429768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defRPr sz="1200" b="0">
                <a:solidFill>
                  <a:srgbClr val="394452"/>
                </a:solidFill>
                <a:latin typeface="Aptos"/>
              </a:defRPr>
            </a:pPr>
            <a:r>
              <a:t>Buyer sees the risk gauge before MetaMask opens.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03720" y="5669280"/>
            <a:ext cx="4389120" cy="457200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defRPr sz="1100" b="1">
                <a:solidFill>
                  <a:srgbClr val="0A0A0C"/>
                </a:solidFill>
                <a:latin typeface="Aptos"/>
              </a:defRPr>
            </a:pPr>
            <a:r>
              <a:t>TESTED: Cancel stops before MetaMask; Continue opens MetaMask.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428232"/>
            <a:ext cx="11155680" cy="320040"/>
          </a:xfrm>
          <a:prstGeom prst="rect">
            <a:avLst/>
          </a:prstGeom>
          <a:noFill/>
        </p:spPr>
        <p:txBody>
          <a:bodyPr wrap="square" lIns="18288" tIns="18288">
            <a:spAutoFit/>
          </a:bodyPr>
          <a:lstStyle/>
          <a:p>
            <a:pPr>
              <a:defRPr sz="1300" b="1">
                <a:solidFill>
                  <a:srgbClr val="0A0A0C"/>
                </a:solidFill>
                <a:latin typeface="Aptos"/>
              </a:defRPr>
            </a:pPr>
            <a:r>
              <a:t>Crypto Detective supplies intelligence. The marketplace controls transaction policy.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8912" y="219456"/>
            <a:ext cx="1097280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500" b="1">
                <a:solidFill>
                  <a:srgbClr val="12171E"/>
                </a:solidFill>
                <a:latin typeface="Aptos"/>
              </a:defRPr>
            </a:pPr>
            <a:r>
              <a:rPr sz="2800" dirty="0"/>
              <a:t>COMPETITIVE LANDSCAPE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8912" y="667512"/>
            <a:ext cx="1097280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00" b="1">
                <a:solidFill>
                  <a:srgbClr val="12171E"/>
                </a:solidFill>
                <a:latin typeface="Aptos"/>
              </a:defRPr>
            </a:pPr>
            <a:r>
              <a:rPr sz="2000" dirty="0"/>
              <a:t>A Different Approach to Blockchain Risk Intelligence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75488" y="1417320"/>
            <a:ext cx="5138928" cy="969264"/>
          </a:xfrm>
          <a:prstGeom prst="roundRect">
            <a:avLst>
              <a:gd name="adj" fmla="val 14000"/>
            </a:avLst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04088" y="1645920"/>
            <a:ext cx="59436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3100" b="1">
                <a:solidFill>
                  <a:srgbClr val="2F3942"/>
                </a:solidFill>
                <a:latin typeface="Aptos"/>
              </a:defRPr>
            </a:pPr>
            <a:r>
              <a:t>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26464" y="1554480"/>
            <a:ext cx="4005072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500" b="1">
                <a:solidFill>
                  <a:srgbClr val="12171E"/>
                </a:solidFill>
                <a:latin typeface="Aptos"/>
              </a:defRPr>
            </a:pPr>
            <a:r>
              <a:t>CHAINALYSIS / TRM 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26464" y="1847088"/>
            <a:ext cx="3995928" cy="4846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50" b="0">
                <a:solidFill>
                  <a:srgbClr val="12171E"/>
                </a:solidFill>
                <a:latin typeface="Aptos"/>
              </a:defRPr>
            </a:pPr>
            <a:r>
              <a:t>Enterprise compliance, monitoring &amp; investigations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75488" y="2514600"/>
            <a:ext cx="5138928" cy="969264"/>
          </a:xfrm>
          <a:prstGeom prst="roundRect">
            <a:avLst>
              <a:gd name="adj" fmla="val 14000"/>
            </a:avLst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04088" y="2743200"/>
            <a:ext cx="59436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3100" b="1">
                <a:solidFill>
                  <a:srgbClr val="2F3942"/>
                </a:solidFill>
                <a:latin typeface="Aptos"/>
              </a:defRPr>
            </a:pPr>
            <a:r>
              <a:t>◯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26464" y="2651760"/>
            <a:ext cx="4005072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500" b="1">
                <a:solidFill>
                  <a:srgbClr val="12171E"/>
                </a:solidFill>
                <a:latin typeface="Aptos"/>
              </a:defRPr>
            </a:pPr>
            <a:r>
              <a:t>ARKHAM INTELLIGENCE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6464" y="2944368"/>
            <a:ext cx="3995928" cy="4846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50" b="0">
                <a:solidFill>
                  <a:srgbClr val="12171E"/>
                </a:solidFill>
                <a:latin typeface="Aptos"/>
              </a:defRPr>
            </a:pPr>
            <a:r>
              <a:t>Entity attribution, analytics &amp; risk intelligence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75488" y="3611880"/>
            <a:ext cx="5138928" cy="969264"/>
          </a:xfrm>
          <a:prstGeom prst="roundRect">
            <a:avLst>
              <a:gd name="adj" fmla="val 14000"/>
            </a:avLst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04088" y="3840480"/>
            <a:ext cx="59436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3100" b="1">
                <a:solidFill>
                  <a:srgbClr val="2F3942"/>
                </a:solidFill>
                <a:latin typeface="Aptos"/>
              </a:defRPr>
            </a:pPr>
            <a:r>
              <a:t>▣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26464" y="3749040"/>
            <a:ext cx="4005072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500" b="1">
                <a:solidFill>
                  <a:srgbClr val="12171E"/>
                </a:solidFill>
                <a:latin typeface="Aptos"/>
              </a:defRPr>
            </a:pPr>
            <a:r>
              <a:t>BLOCKAID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26464" y="4041648"/>
            <a:ext cx="3995928" cy="4846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50" b="0">
                <a:solidFill>
                  <a:srgbClr val="12171E"/>
                </a:solidFill>
                <a:latin typeface="Aptos"/>
              </a:defRPr>
            </a:pPr>
            <a:r>
              <a:t>Embedded transaction simulation &amp; security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75488" y="4709159"/>
            <a:ext cx="5138928" cy="969264"/>
          </a:xfrm>
          <a:prstGeom prst="roundRect">
            <a:avLst>
              <a:gd name="adj" fmla="val 14000"/>
            </a:avLst>
          </a:prstGeom>
          <a:solidFill>
            <a:srgbClr val="F2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04088" y="4937759"/>
            <a:ext cx="59436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3100" b="1">
                <a:solidFill>
                  <a:srgbClr val="2F3942"/>
                </a:solidFill>
                <a:latin typeface="Aptos"/>
              </a:defRPr>
            </a:pPr>
            <a:r>
              <a:t>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26464" y="4846320"/>
            <a:ext cx="4005072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500" b="1">
                <a:solidFill>
                  <a:srgbClr val="12171E"/>
                </a:solidFill>
                <a:latin typeface="Aptos"/>
              </a:defRPr>
            </a:pPr>
            <a:r>
              <a:t>BLOCK EXPLORERS / WALLETS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26464" y="5138927"/>
            <a:ext cx="3995928" cy="4846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250" b="0">
                <a:solidFill>
                  <a:srgbClr val="12171E"/>
                </a:solidFill>
                <a:latin typeface="Aptos"/>
              </a:defRPr>
            </a:pPr>
            <a:r>
              <a:t>Blockchain visibility &amp; transaction data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824728" y="1417320"/>
            <a:ext cx="5888736" cy="4270248"/>
          </a:xfrm>
          <a:prstGeom prst="roundRect">
            <a:avLst>
              <a:gd name="adj" fmla="val 14000"/>
            </a:avLst>
          </a:prstGeom>
          <a:solidFill>
            <a:srgbClr val="EEF7FF"/>
          </a:solidFill>
          <a:ln w="17780">
            <a:solidFill>
              <a:srgbClr val="70BC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slide9_logo_cr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6208" y="1618488"/>
            <a:ext cx="766470" cy="84124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680960" y="1636776"/>
            <a:ext cx="3474720" cy="4023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700" b="1">
                <a:solidFill>
                  <a:srgbClr val="12171E"/>
                </a:solidFill>
                <a:latin typeface="Aptos"/>
              </a:defRPr>
            </a:pPr>
            <a:r>
              <a:rPr dirty="0"/>
              <a:t>CRYPTO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80960" y="2075688"/>
            <a:ext cx="356616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300" b="0">
                <a:solidFill>
                  <a:srgbClr val="12171E"/>
                </a:solidFill>
                <a:latin typeface="Aptos"/>
              </a:defRPr>
            </a:pPr>
            <a:r>
              <a:t>D E T E C T I V 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016752" y="2569464"/>
            <a:ext cx="5504688" cy="502920"/>
          </a:xfrm>
          <a:prstGeom prst="roundRect">
            <a:avLst>
              <a:gd name="adj" fmla="val 14000"/>
            </a:avLst>
          </a:prstGeom>
          <a:solidFill>
            <a:srgbClr val="0E2D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153912" y="2688336"/>
            <a:ext cx="5230368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440" b="1">
                <a:solidFill>
                  <a:srgbClr val="FFFFFF"/>
                </a:solidFill>
                <a:latin typeface="Aptos"/>
              </a:defRPr>
            </a:pPr>
            <a:r>
              <a:rPr sz="1600" dirty="0"/>
              <a:t>Explainable risk intelligence at the point of decision</a:t>
            </a:r>
          </a:p>
        </p:txBody>
      </p:sp>
      <p:sp>
        <p:nvSpPr>
          <p:cNvPr id="26" name="Oval 25"/>
          <p:cNvSpPr/>
          <p:nvPr/>
        </p:nvSpPr>
        <p:spPr>
          <a:xfrm>
            <a:off x="6208776" y="3255264"/>
            <a:ext cx="292608" cy="292608"/>
          </a:xfrm>
          <a:prstGeom prst="ellipse">
            <a:avLst/>
          </a:prstGeom>
          <a:solidFill>
            <a:srgbClr val="1063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254496" y="3268980"/>
            <a:ext cx="22860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11112" y="3259836"/>
            <a:ext cx="470916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0">
                <a:solidFill>
                  <a:srgbClr val="12171E"/>
                </a:solidFill>
                <a:latin typeface="Aptos"/>
              </a:defRPr>
            </a:pPr>
            <a:r>
              <a:rPr sz="1600" dirty="0"/>
              <a:t>Consumer-accessible investigations</a:t>
            </a:r>
          </a:p>
        </p:txBody>
      </p:sp>
      <p:sp>
        <p:nvSpPr>
          <p:cNvPr id="29" name="Oval 28"/>
          <p:cNvSpPr/>
          <p:nvPr/>
        </p:nvSpPr>
        <p:spPr>
          <a:xfrm>
            <a:off x="6208776" y="3703320"/>
            <a:ext cx="292608" cy="292608"/>
          </a:xfrm>
          <a:prstGeom prst="ellipse">
            <a:avLst/>
          </a:prstGeom>
          <a:solidFill>
            <a:srgbClr val="1063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254496" y="3717035"/>
            <a:ext cx="22860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11112" y="3707891"/>
            <a:ext cx="470916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0">
                <a:solidFill>
                  <a:srgbClr val="12171E"/>
                </a:solidFill>
                <a:latin typeface="Aptos"/>
              </a:defRPr>
            </a:pPr>
            <a:r>
              <a:rPr sz="1600" dirty="0"/>
              <a:t>Wallet + Contract + URL intelligence</a:t>
            </a:r>
          </a:p>
        </p:txBody>
      </p:sp>
      <p:sp>
        <p:nvSpPr>
          <p:cNvPr id="32" name="Oval 31"/>
          <p:cNvSpPr/>
          <p:nvPr/>
        </p:nvSpPr>
        <p:spPr>
          <a:xfrm>
            <a:off x="6208776" y="4151376"/>
            <a:ext cx="292608" cy="292608"/>
          </a:xfrm>
          <a:prstGeom prst="ellipse">
            <a:avLst/>
          </a:prstGeom>
          <a:solidFill>
            <a:srgbClr val="1063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254496" y="4165091"/>
            <a:ext cx="22860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11112" y="4155948"/>
            <a:ext cx="470916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0">
                <a:solidFill>
                  <a:srgbClr val="12171E"/>
                </a:solidFill>
                <a:latin typeface="Aptos"/>
              </a:defRPr>
            </a:pPr>
            <a:r>
              <a:rPr sz="1600" dirty="0"/>
              <a:t>Matrix V3 + proprietary Intelligence Library</a:t>
            </a:r>
          </a:p>
        </p:txBody>
      </p:sp>
      <p:sp>
        <p:nvSpPr>
          <p:cNvPr id="35" name="Oval 34"/>
          <p:cNvSpPr/>
          <p:nvPr/>
        </p:nvSpPr>
        <p:spPr>
          <a:xfrm>
            <a:off x="6208776" y="4599432"/>
            <a:ext cx="292608" cy="292608"/>
          </a:xfrm>
          <a:prstGeom prst="ellipse">
            <a:avLst/>
          </a:prstGeom>
          <a:solidFill>
            <a:srgbClr val="1063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254496" y="4613148"/>
            <a:ext cx="22860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11112" y="4604004"/>
            <a:ext cx="470916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0">
                <a:solidFill>
                  <a:srgbClr val="12171E"/>
                </a:solidFill>
                <a:latin typeface="Aptos"/>
              </a:defRPr>
            </a:pPr>
            <a:r>
              <a:rPr sz="1600" dirty="0"/>
              <a:t>Threat intelligence + entity recognition</a:t>
            </a:r>
          </a:p>
        </p:txBody>
      </p:sp>
      <p:sp>
        <p:nvSpPr>
          <p:cNvPr id="38" name="Oval 37"/>
          <p:cNvSpPr/>
          <p:nvPr/>
        </p:nvSpPr>
        <p:spPr>
          <a:xfrm>
            <a:off x="6208776" y="5047488"/>
            <a:ext cx="292608" cy="292608"/>
          </a:xfrm>
          <a:prstGeom prst="ellipse">
            <a:avLst/>
          </a:prstGeom>
          <a:solidFill>
            <a:srgbClr val="1063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6254496" y="5061203"/>
            <a:ext cx="228600" cy="2194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✓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611112" y="5052059"/>
            <a:ext cx="470916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400" b="0">
                <a:solidFill>
                  <a:srgbClr val="12171E"/>
                </a:solidFill>
                <a:latin typeface="Aptos"/>
              </a:defRPr>
            </a:pPr>
            <a:r>
              <a:rPr sz="1600" dirty="0"/>
              <a:t>Explainable 0–100 risk scoring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84632" y="6080760"/>
            <a:ext cx="1129284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 sz="1800" b="1">
                <a:solidFill>
                  <a:srgbClr val="0E2D5A"/>
                </a:solidFill>
                <a:latin typeface="Aptos"/>
              </a:defRPr>
            </a:pPr>
            <a:r>
              <a:rPr sz="2000" dirty="0"/>
              <a:t>Turning multiple intelligence layers into an understandable decision before crypto moves.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5488" y="201168"/>
            <a:ext cx="438912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 dirty="0">
                <a:solidFill>
                  <a:srgbClr val="0A0A0C"/>
                </a:solidFill>
                <a:latin typeface="Aptos"/>
              </a:rPr>
              <a:t>WHY WE WIN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5488" y="612648"/>
            <a:ext cx="8412480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 dirty="0">
                <a:solidFill>
                  <a:srgbClr val="0A0A0C"/>
                </a:solidFill>
                <a:latin typeface="Aptos"/>
              </a:rPr>
              <a:t>Intelligence That Becomes More Valuable Over Time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75488" y="1325880"/>
            <a:ext cx="4800600" cy="4069080"/>
          </a:xfrm>
          <a:prstGeom prst="roundRect">
            <a:avLst/>
          </a:prstGeom>
          <a:solidFill>
            <a:srgbClr val="F5F7F9"/>
          </a:solidFill>
          <a:ln>
            <a:solidFill>
              <a:srgbClr val="E2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49808" y="1572768"/>
            <a:ext cx="402336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b="1" dirty="0">
                <a:solidFill>
                  <a:srgbClr val="1A1F26"/>
                </a:solidFill>
                <a:latin typeface="Aptos"/>
              </a:rPr>
              <a:t>DEFENSIBILITY LAYERS</a:t>
            </a:r>
          </a:p>
        </p:txBody>
      </p:sp>
      <p:sp>
        <p:nvSpPr>
          <p:cNvPr id="6" name="Oval 5"/>
          <p:cNvSpPr/>
          <p:nvPr/>
        </p:nvSpPr>
        <p:spPr>
          <a:xfrm>
            <a:off x="749808" y="1938528"/>
            <a:ext cx="365760" cy="365760"/>
          </a:xfrm>
          <a:prstGeom prst="ellipse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49808" y="1952244"/>
            <a:ext cx="36576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61872" y="1920240"/>
            <a:ext cx="36118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A1F26"/>
                </a:solidFill>
                <a:latin typeface="Aptos"/>
              </a:rPr>
              <a:t>PROPRIETARY INTELLIGENCE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61872" y="2194560"/>
            <a:ext cx="3611880" cy="3017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505862"/>
                </a:solidFill>
                <a:latin typeface="Aptos"/>
              </a:rPr>
              <a:t>Structured entity, protocol &amp; risk intelligence</a:t>
            </a:r>
          </a:p>
        </p:txBody>
      </p:sp>
      <p:sp>
        <p:nvSpPr>
          <p:cNvPr id="10" name="Oval 9"/>
          <p:cNvSpPr/>
          <p:nvPr/>
        </p:nvSpPr>
        <p:spPr>
          <a:xfrm>
            <a:off x="749808" y="2578608"/>
            <a:ext cx="365760" cy="365760"/>
          </a:xfrm>
          <a:prstGeom prst="ellipse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49808" y="2592324"/>
            <a:ext cx="36576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61872" y="2560320"/>
            <a:ext cx="36118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A1F26"/>
                </a:solidFill>
                <a:latin typeface="Aptos"/>
              </a:rPr>
              <a:t>MATRIX V3 / R3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61872" y="2834640"/>
            <a:ext cx="3611880" cy="3017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505862"/>
                </a:solidFill>
                <a:latin typeface="Aptos"/>
              </a:rPr>
              <a:t>Multi-signal risk scoring architecture</a:t>
            </a:r>
          </a:p>
        </p:txBody>
      </p:sp>
      <p:sp>
        <p:nvSpPr>
          <p:cNvPr id="14" name="Oval 13"/>
          <p:cNvSpPr/>
          <p:nvPr/>
        </p:nvSpPr>
        <p:spPr>
          <a:xfrm>
            <a:off x="749808" y="3218688"/>
            <a:ext cx="365760" cy="365760"/>
          </a:xfrm>
          <a:prstGeom prst="ellipse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49808" y="3232404"/>
            <a:ext cx="36576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61872" y="3200400"/>
            <a:ext cx="36118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A1F26"/>
                </a:solidFill>
                <a:latin typeface="Aptos"/>
              </a:rPr>
              <a:t>THREAT INTELLIGENCE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61872" y="3474720"/>
            <a:ext cx="3611880" cy="3017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505862"/>
                </a:solidFill>
                <a:latin typeface="Aptos"/>
              </a:rPr>
              <a:t>Multiple independent threat sources</a:t>
            </a:r>
          </a:p>
        </p:txBody>
      </p:sp>
      <p:sp>
        <p:nvSpPr>
          <p:cNvPr id="18" name="Oval 17"/>
          <p:cNvSpPr/>
          <p:nvPr/>
        </p:nvSpPr>
        <p:spPr>
          <a:xfrm>
            <a:off x="749808" y="3858768"/>
            <a:ext cx="365760" cy="365760"/>
          </a:xfrm>
          <a:prstGeom prst="ellipse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49808" y="3872484"/>
            <a:ext cx="36576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61872" y="3840480"/>
            <a:ext cx="36118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A1F26"/>
                </a:solidFill>
                <a:latin typeface="Aptos"/>
              </a:rPr>
              <a:t>EXPLAINABLE RESULTS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61872" y="4114800"/>
            <a:ext cx="3611880" cy="3017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505862"/>
                </a:solidFill>
                <a:latin typeface="Aptos"/>
              </a:rPr>
              <a:t>Shows users why risk was identified</a:t>
            </a:r>
          </a:p>
        </p:txBody>
      </p:sp>
      <p:sp>
        <p:nvSpPr>
          <p:cNvPr id="22" name="Oval 21"/>
          <p:cNvSpPr/>
          <p:nvPr/>
        </p:nvSpPr>
        <p:spPr>
          <a:xfrm>
            <a:off x="749808" y="4498848"/>
            <a:ext cx="365760" cy="365760"/>
          </a:xfrm>
          <a:prstGeom prst="ellipse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49808" y="4512564"/>
            <a:ext cx="36576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61872" y="4480560"/>
            <a:ext cx="36118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>
                <a:solidFill>
                  <a:srgbClr val="1A1F26"/>
                </a:solidFill>
                <a:latin typeface="Aptos"/>
              </a:rPr>
              <a:t>DEVELOPER DISTRIBUTION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61872" y="4754880"/>
            <a:ext cx="3611880" cy="3017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505862"/>
                </a:solidFill>
                <a:latin typeface="Aptos"/>
              </a:rPr>
              <a:t>Production API + published npm SDK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504688" y="1325880"/>
            <a:ext cx="6181344" cy="4069080"/>
          </a:xfrm>
          <a:prstGeom prst="roundRect">
            <a:avLst/>
          </a:prstGeom>
          <a:solidFill>
            <a:srgbClr val="EFF7FD"/>
          </a:solidFill>
          <a:ln w="19050">
            <a:solidFill>
              <a:srgbClr val="7BC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806440" y="1572768"/>
            <a:ext cx="548640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b="1" dirty="0">
                <a:solidFill>
                  <a:srgbClr val="125FA5"/>
                </a:solidFill>
                <a:latin typeface="Aptos"/>
              </a:rPr>
              <a:t>THE INTELLIGENCE SYSTEM</a:t>
            </a:r>
          </a:p>
        </p:txBody>
      </p:sp>
      <p:pic>
        <p:nvPicPr>
          <p:cNvPr id="28" name="Picture 27" descr="slide10_why_we_win_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40" y="1920240"/>
            <a:ext cx="5532120" cy="301752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989320" y="4992624"/>
            <a:ext cx="5166360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 dirty="0">
                <a:solidFill>
                  <a:srgbClr val="1A1F26"/>
                </a:solidFill>
                <a:latin typeface="Aptos"/>
              </a:rPr>
              <a:t>Intelligence • Scoring • Threats • Explainability • Distribution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13232" y="5596128"/>
            <a:ext cx="10771632" cy="658368"/>
          </a:xfrm>
          <a:prstGeom prst="roundRect">
            <a:avLst/>
          </a:prstGeom>
          <a:solidFill>
            <a:srgbClr val="0C37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914400" y="5688681"/>
            <a:ext cx="1037844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Aptos"/>
              </a:rPr>
              <a:t>The moat is the intelligence system behind the score.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5488" y="201168"/>
            <a:ext cx="438912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 dirty="0">
                <a:solidFill>
                  <a:srgbClr val="0A0A0C"/>
                </a:solidFill>
                <a:latin typeface="Aptos"/>
              </a:rPr>
              <a:t>ROADMAP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5488" y="612648"/>
            <a:ext cx="8046720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 dirty="0">
                <a:solidFill>
                  <a:srgbClr val="0A0A0C"/>
                </a:solidFill>
                <a:latin typeface="Aptos"/>
              </a:rPr>
              <a:t>Platform + API + SDK Ready for Commercialization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1179576" y="1828800"/>
            <a:ext cx="54864" cy="3429000"/>
          </a:xfrm>
          <a:prstGeom prst="rect">
            <a:avLst/>
          </a:prstGeom>
          <a:solidFill>
            <a:srgbClr val="BECD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60120" y="1600200"/>
            <a:ext cx="502920" cy="502920"/>
          </a:xfrm>
          <a:prstGeom prst="ellipse">
            <a:avLst/>
          </a:prstGeom>
          <a:solidFill>
            <a:srgbClr val="228B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1645920"/>
            <a:ext cx="50292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91640" y="1572768"/>
            <a:ext cx="5989320" cy="594360"/>
          </a:xfrm>
          <a:prstGeom prst="roundRect">
            <a:avLst/>
          </a:prstGeom>
          <a:solidFill>
            <a:srgbClr val="F5F7F9"/>
          </a:solidFill>
          <a:ln>
            <a:solidFill>
              <a:srgbClr val="E2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828800" y="1700784"/>
            <a:ext cx="1554480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 dirty="0">
                <a:solidFill>
                  <a:srgbClr val="1A1F26"/>
                </a:solidFill>
                <a:latin typeface="Aptos"/>
              </a:rPr>
              <a:t>PHASE 1 — BUILD</a:t>
            </a:r>
            <a:r>
              <a:rPr lang="en-US" sz="1400" b="1" dirty="0">
                <a:solidFill>
                  <a:srgbClr val="1A1F26"/>
                </a:solidFill>
                <a:latin typeface="Aptos"/>
              </a:rPr>
              <a:t>:</a:t>
            </a:r>
            <a:endParaRPr sz="1400" b="1" dirty="0">
              <a:solidFill>
                <a:srgbClr val="1A1F26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30752" y="1691640"/>
            <a:ext cx="3703320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dirty="0">
                <a:solidFill>
                  <a:srgbClr val="505862"/>
                </a:solidFill>
                <a:latin typeface="Aptos"/>
              </a:rPr>
              <a:t>Core intelligence platform &amp; Matrix V3</a:t>
            </a:r>
          </a:p>
        </p:txBody>
      </p:sp>
      <p:sp>
        <p:nvSpPr>
          <p:cNvPr id="10" name="Oval 9"/>
          <p:cNvSpPr/>
          <p:nvPr/>
        </p:nvSpPr>
        <p:spPr>
          <a:xfrm>
            <a:off x="960120" y="2350008"/>
            <a:ext cx="502920" cy="502920"/>
          </a:xfrm>
          <a:prstGeom prst="ellipse">
            <a:avLst/>
          </a:prstGeom>
          <a:solidFill>
            <a:srgbClr val="228B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60120" y="2395727"/>
            <a:ext cx="50292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691640" y="2322576"/>
            <a:ext cx="5989320" cy="594360"/>
          </a:xfrm>
          <a:prstGeom prst="roundRect">
            <a:avLst/>
          </a:prstGeom>
          <a:solidFill>
            <a:srgbClr val="F5F7F9"/>
          </a:solidFill>
          <a:ln>
            <a:solidFill>
              <a:srgbClr val="E2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828800" y="2450591"/>
            <a:ext cx="1737360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 dirty="0">
                <a:solidFill>
                  <a:srgbClr val="1A1F26"/>
                </a:solidFill>
                <a:latin typeface="Aptos"/>
              </a:rPr>
              <a:t>PHASE 2 — LAUNCH</a:t>
            </a:r>
            <a:r>
              <a:rPr lang="en-US" sz="1400" b="1" dirty="0">
                <a:solidFill>
                  <a:srgbClr val="1A1F26"/>
                </a:solidFill>
                <a:latin typeface="Aptos"/>
              </a:rPr>
              <a:t>:</a:t>
            </a:r>
            <a:endParaRPr sz="1400" b="1" dirty="0">
              <a:solidFill>
                <a:srgbClr val="1A1F26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30752" y="2441447"/>
            <a:ext cx="3703320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dirty="0">
                <a:solidFill>
                  <a:srgbClr val="505862"/>
                </a:solidFill>
                <a:latin typeface="Aptos"/>
              </a:rPr>
              <a:t>Crypto Detective V1.0, R3 production release</a:t>
            </a:r>
          </a:p>
        </p:txBody>
      </p:sp>
      <p:sp>
        <p:nvSpPr>
          <p:cNvPr id="15" name="Oval 14"/>
          <p:cNvSpPr/>
          <p:nvPr/>
        </p:nvSpPr>
        <p:spPr>
          <a:xfrm>
            <a:off x="960120" y="3099815"/>
            <a:ext cx="502920" cy="502920"/>
          </a:xfrm>
          <a:prstGeom prst="ellipse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60120" y="3145535"/>
            <a:ext cx="50292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691640" y="3072384"/>
            <a:ext cx="5989320" cy="594360"/>
          </a:xfrm>
          <a:prstGeom prst="roundRect">
            <a:avLst/>
          </a:prstGeom>
          <a:solidFill>
            <a:srgbClr val="EFF7FD"/>
          </a:solidFill>
          <a:ln>
            <a:solidFill>
              <a:srgbClr val="7BC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828800" y="3200399"/>
            <a:ext cx="1737360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 dirty="0">
                <a:solidFill>
                  <a:srgbClr val="1A1F26"/>
                </a:solidFill>
                <a:latin typeface="Aptos"/>
              </a:rPr>
              <a:t>PHASE 3 — EXPAND</a:t>
            </a:r>
            <a:r>
              <a:rPr lang="en-US" sz="1400" b="1" dirty="0">
                <a:solidFill>
                  <a:srgbClr val="1A1F26"/>
                </a:solidFill>
                <a:latin typeface="Aptos"/>
              </a:rPr>
              <a:t>:</a:t>
            </a:r>
            <a:endParaRPr sz="1400" b="1" dirty="0">
              <a:solidFill>
                <a:srgbClr val="1A1F26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730752" y="3191255"/>
            <a:ext cx="3703320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dirty="0">
                <a:solidFill>
                  <a:srgbClr val="505862"/>
                </a:solidFill>
                <a:latin typeface="Aptos"/>
              </a:rPr>
              <a:t>Ongoing chain &amp; intelligence expansion</a:t>
            </a:r>
          </a:p>
        </p:txBody>
      </p:sp>
      <p:sp>
        <p:nvSpPr>
          <p:cNvPr id="20" name="Oval 19"/>
          <p:cNvSpPr/>
          <p:nvPr/>
        </p:nvSpPr>
        <p:spPr>
          <a:xfrm>
            <a:off x="960120" y="3849624"/>
            <a:ext cx="502920" cy="502920"/>
          </a:xfrm>
          <a:prstGeom prst="ellipse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60120" y="3895344"/>
            <a:ext cx="50292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t>✓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691640" y="3822191"/>
            <a:ext cx="5989320" cy="594360"/>
          </a:xfrm>
          <a:prstGeom prst="roundRect">
            <a:avLst/>
          </a:prstGeom>
          <a:solidFill>
            <a:srgbClr val="EFF7FD"/>
          </a:solidFill>
          <a:ln>
            <a:solidFill>
              <a:srgbClr val="7BC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828800" y="3950208"/>
            <a:ext cx="2029968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 dirty="0">
                <a:solidFill>
                  <a:srgbClr val="1A1F26"/>
                </a:solidFill>
                <a:latin typeface="Aptos"/>
              </a:rPr>
              <a:t>PHASE 4 — INTEGRATE</a:t>
            </a:r>
            <a:r>
              <a:rPr lang="en-US" sz="1400" b="1" dirty="0">
                <a:solidFill>
                  <a:srgbClr val="1A1F26"/>
                </a:solidFill>
                <a:latin typeface="Aptos"/>
              </a:rPr>
              <a:t>:</a:t>
            </a:r>
            <a:endParaRPr sz="1400" b="1" dirty="0">
              <a:solidFill>
                <a:srgbClr val="1A1F26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30752" y="3941064"/>
            <a:ext cx="3703320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dirty="0">
                <a:solidFill>
                  <a:srgbClr val="505862"/>
                </a:solidFill>
                <a:latin typeface="Aptos"/>
              </a:rPr>
              <a:t>REST API, npm SDK &amp; NFT integration complete</a:t>
            </a:r>
          </a:p>
        </p:txBody>
      </p:sp>
      <p:sp>
        <p:nvSpPr>
          <p:cNvPr id="25" name="Oval 24"/>
          <p:cNvSpPr/>
          <p:nvPr/>
        </p:nvSpPr>
        <p:spPr>
          <a:xfrm>
            <a:off x="960120" y="4599431"/>
            <a:ext cx="502920" cy="502920"/>
          </a:xfrm>
          <a:prstGeom prst="ellipse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60120" y="4645151"/>
            <a:ext cx="50292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691640" y="4571999"/>
            <a:ext cx="5989320" cy="594360"/>
          </a:xfrm>
          <a:prstGeom prst="roundRect">
            <a:avLst/>
          </a:prstGeom>
          <a:solidFill>
            <a:srgbClr val="EFF7FD"/>
          </a:solidFill>
          <a:ln>
            <a:solidFill>
              <a:srgbClr val="7BC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828800" y="4700015"/>
            <a:ext cx="1554480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 dirty="0">
                <a:solidFill>
                  <a:srgbClr val="1A1F26"/>
                </a:solidFill>
                <a:latin typeface="Aptos"/>
              </a:rPr>
              <a:t>PHASE 5 — SCALE</a:t>
            </a:r>
            <a:r>
              <a:rPr lang="en-US" sz="1400" b="1" dirty="0">
                <a:solidFill>
                  <a:srgbClr val="1A1F26"/>
                </a:solidFill>
                <a:latin typeface="Aptos"/>
              </a:rPr>
              <a:t>:</a:t>
            </a:r>
            <a:endParaRPr sz="1400" b="1" dirty="0">
              <a:solidFill>
                <a:srgbClr val="1A1F26"/>
              </a:solidFill>
              <a:latin typeface="Apto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730752" y="4690871"/>
            <a:ext cx="3703320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dirty="0">
                <a:solidFill>
                  <a:srgbClr val="505862"/>
                </a:solidFill>
                <a:latin typeface="Aptos"/>
              </a:rPr>
              <a:t>Partnerships, enterprise &amp; user growth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001000" y="1572768"/>
            <a:ext cx="3685032" cy="3794760"/>
          </a:xfrm>
          <a:prstGeom prst="roundRect">
            <a:avLst/>
          </a:prstGeom>
          <a:solidFill>
            <a:srgbClr val="EFF7FD"/>
          </a:solidFill>
          <a:ln w="19050">
            <a:solidFill>
              <a:srgbClr val="7BC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8851392" y="2020598"/>
            <a:ext cx="310896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dirty="0">
                <a:solidFill>
                  <a:srgbClr val="125FA5"/>
                </a:solidFill>
                <a:latin typeface="Aptos"/>
              </a:rPr>
              <a:t>CURRENT POSITION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75320" y="2286000"/>
            <a:ext cx="30632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700" b="1">
                <a:solidFill>
                  <a:srgbClr val="0C3767"/>
                </a:solidFill>
                <a:latin typeface="Aptos"/>
              </a:rPr>
              <a:t>V1.0, R3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75320" y="2724912"/>
            <a:ext cx="30632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dirty="0">
                <a:solidFill>
                  <a:srgbClr val="1A1F26"/>
                </a:solidFill>
                <a:latin typeface="Aptos"/>
              </a:rPr>
              <a:t>LIVE PRODUCTION PLATFORM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339327" y="3383280"/>
            <a:ext cx="2880360" cy="658368"/>
          </a:xfrm>
          <a:prstGeom prst="roundRect">
            <a:avLst/>
          </a:prstGeom>
          <a:solidFill>
            <a:srgbClr val="FFFFFF"/>
          </a:solidFill>
          <a:ln>
            <a:solidFill>
              <a:srgbClr val="228B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485632" y="3529584"/>
            <a:ext cx="2578608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 dirty="0">
                <a:solidFill>
                  <a:srgbClr val="228B5E"/>
                </a:solidFill>
                <a:latin typeface="Aptos"/>
              </a:rPr>
              <a:t>✓ BUILD   ✓ LAUNCH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21040" y="4297680"/>
            <a:ext cx="2907792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 dirty="0">
                <a:solidFill>
                  <a:srgbClr val="125FA5"/>
                </a:solidFill>
                <a:latin typeface="Aptos"/>
              </a:rPr>
              <a:t>NEXT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75320" y="4590288"/>
            <a:ext cx="306324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1" dirty="0">
                <a:solidFill>
                  <a:srgbClr val="1A1F26"/>
                </a:solidFill>
                <a:latin typeface="Aptos"/>
              </a:rPr>
              <a:t>EXPAND → SELL → SCALE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13232" y="5650992"/>
            <a:ext cx="10771632" cy="658368"/>
          </a:xfrm>
          <a:prstGeom prst="roundRect">
            <a:avLst/>
          </a:prstGeom>
          <a:solidFill>
            <a:srgbClr val="0C37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914400" y="5743545"/>
            <a:ext cx="1037844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Aptos"/>
              </a:rPr>
              <a:t>API and SDK are built. Next: live billing validation and growth.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5488" y="201168"/>
            <a:ext cx="640080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 dirty="0">
                <a:solidFill>
                  <a:srgbClr val="0A0A0C"/>
                </a:solidFill>
                <a:latin typeface="Aptos"/>
              </a:rPr>
              <a:t>REVENUE MODEL &amp; EARLY ECONOMICS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5488" y="612648"/>
            <a:ext cx="7132320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 dirty="0">
                <a:solidFill>
                  <a:srgbClr val="0A0A0C"/>
                </a:solidFill>
                <a:latin typeface="Aptos"/>
              </a:rPr>
              <a:t>Recurring Revenue Built to Scale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75488" y="1353312"/>
            <a:ext cx="4983480" cy="1078992"/>
          </a:xfrm>
          <a:prstGeom prst="roundRect">
            <a:avLst/>
          </a:prstGeom>
          <a:solidFill>
            <a:srgbClr val="F5F7F9"/>
          </a:solidFill>
          <a:ln>
            <a:solidFill>
              <a:srgbClr val="E2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13232" y="1563624"/>
            <a:ext cx="475488" cy="475488"/>
          </a:xfrm>
          <a:prstGeom prst="roundRect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13232" y="1600200"/>
            <a:ext cx="475488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3312" y="1499616"/>
            <a:ext cx="361188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dirty="0">
                <a:solidFill>
                  <a:srgbClr val="1A1F26"/>
                </a:solidFill>
                <a:latin typeface="Aptos"/>
              </a:rPr>
              <a:t>CONSUMER SaaS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1801368"/>
            <a:ext cx="36118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505862"/>
                </a:solidFill>
                <a:latin typeface="Aptos"/>
              </a:rPr>
              <a:t>Free → Paid subscription plans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2048256"/>
            <a:ext cx="36118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125FA5"/>
                </a:solidFill>
                <a:latin typeface="Aptos"/>
              </a:rPr>
              <a:t>Recurring monthly / annual revenue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75488" y="2578608"/>
            <a:ext cx="4983480" cy="1078992"/>
          </a:xfrm>
          <a:prstGeom prst="roundRect">
            <a:avLst/>
          </a:prstGeom>
          <a:solidFill>
            <a:srgbClr val="F5F7F9"/>
          </a:solidFill>
          <a:ln>
            <a:solidFill>
              <a:srgbClr val="E2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713232" y="2788920"/>
            <a:ext cx="475488" cy="475488"/>
          </a:xfrm>
          <a:prstGeom prst="roundRect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13232" y="2825496"/>
            <a:ext cx="475488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53312" y="2724912"/>
            <a:ext cx="361188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dirty="0">
                <a:solidFill>
                  <a:srgbClr val="1A1F26"/>
                </a:solidFill>
                <a:latin typeface="Aptos"/>
              </a:rPr>
              <a:t>API / SDK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53312" y="3026664"/>
            <a:ext cx="36118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505862"/>
                </a:solidFill>
                <a:latin typeface="Aptos"/>
              </a:rPr>
              <a:t>API 1K $99  •  5K $299  •  10K $499/mo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53312" y="3273552"/>
            <a:ext cx="36118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125FA5"/>
                </a:solidFill>
                <a:latin typeface="Aptos"/>
              </a:rPr>
              <a:t>Published SDK + direct REST integration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75488" y="3803904"/>
            <a:ext cx="4983480" cy="1078992"/>
          </a:xfrm>
          <a:prstGeom prst="roundRect">
            <a:avLst/>
          </a:prstGeom>
          <a:solidFill>
            <a:srgbClr val="F5F7F9"/>
          </a:solidFill>
          <a:ln>
            <a:solidFill>
              <a:srgbClr val="E2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713232" y="4014216"/>
            <a:ext cx="475488" cy="475488"/>
          </a:xfrm>
          <a:prstGeom prst="roundRect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13232" y="4050791"/>
            <a:ext cx="475488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53312" y="3950208"/>
            <a:ext cx="361188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dirty="0">
                <a:solidFill>
                  <a:srgbClr val="1A1F26"/>
                </a:solidFill>
                <a:latin typeface="Aptos"/>
              </a:rPr>
              <a:t>ENTERPRISE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53312" y="4251960"/>
            <a:ext cx="36118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505862"/>
                </a:solidFill>
                <a:latin typeface="Aptos"/>
              </a:rPr>
              <a:t>Custom pricing for larger deployments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53312" y="4498848"/>
            <a:ext cx="36118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125FA5"/>
                </a:solidFill>
                <a:latin typeface="Aptos"/>
              </a:rPr>
              <a:t>Organization-specific volume and support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87568" y="1353312"/>
            <a:ext cx="5998464" cy="4096512"/>
          </a:xfrm>
          <a:prstGeom prst="roundRect">
            <a:avLst/>
          </a:prstGeom>
          <a:solidFill>
            <a:srgbClr val="EFF7FD"/>
          </a:solidFill>
          <a:ln w="19050">
            <a:solidFill>
              <a:srgbClr val="7BC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989320" y="1591056"/>
            <a:ext cx="539496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dirty="0">
                <a:solidFill>
                  <a:srgbClr val="125FA5"/>
                </a:solidFill>
                <a:latin typeface="Aptos"/>
              </a:rPr>
              <a:t>THE REVENUE ENGINE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424927" y="1965960"/>
            <a:ext cx="2514600" cy="749808"/>
          </a:xfrm>
          <a:prstGeom prst="roundRect">
            <a:avLst/>
          </a:prstGeom>
          <a:solidFill>
            <a:srgbClr val="0C37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7562088" y="2002757"/>
            <a:ext cx="224028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dirty="0">
                <a:solidFill>
                  <a:srgbClr val="FFFFFF"/>
                </a:solidFill>
                <a:latin typeface="Aptos"/>
              </a:rPr>
              <a:t>INTELLIGENCE PLATFORM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65392" y="277063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125FA5"/>
                </a:solidFill>
                <a:latin typeface="Aptos"/>
              </a:rPr>
              <a:t>↓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035040" y="3154680"/>
            <a:ext cx="1572768" cy="914400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125F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126479" y="3328416"/>
            <a:ext cx="1389888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 dirty="0">
                <a:solidFill>
                  <a:srgbClr val="1A1F26"/>
                </a:solidFill>
                <a:latin typeface="Aptos"/>
              </a:rPr>
              <a:t>CONSUMER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126479" y="3657600"/>
            <a:ext cx="1389888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0">
                <a:solidFill>
                  <a:srgbClr val="505862"/>
                </a:solidFill>
                <a:latin typeface="Aptos"/>
              </a:rPr>
              <a:t>Subscriptions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75904" y="277063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125FA5"/>
                </a:solidFill>
                <a:latin typeface="Aptos"/>
              </a:rPr>
              <a:t>↓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845552" y="3154680"/>
            <a:ext cx="1572768" cy="914400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125F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936992" y="3328416"/>
            <a:ext cx="1389888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 dirty="0">
                <a:solidFill>
                  <a:srgbClr val="1A1F26"/>
                </a:solidFill>
                <a:latin typeface="Aptos"/>
              </a:rPr>
              <a:t>API / SDK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936992" y="3657600"/>
            <a:ext cx="1389888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0">
                <a:solidFill>
                  <a:srgbClr val="505862"/>
                </a:solidFill>
                <a:latin typeface="Aptos"/>
              </a:rPr>
              <a:t>Licensing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186416" y="2770632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125FA5"/>
                </a:solidFill>
                <a:latin typeface="Aptos"/>
              </a:rPr>
              <a:t>↓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656064" y="3154680"/>
            <a:ext cx="1572768" cy="914400"/>
          </a:xfrm>
          <a:prstGeom prst="roundRect">
            <a:avLst/>
          </a:prstGeom>
          <a:solidFill>
            <a:srgbClr val="FFFFFF"/>
          </a:solidFill>
          <a:ln w="17780">
            <a:solidFill>
              <a:srgbClr val="125F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9747504" y="3328416"/>
            <a:ext cx="1389888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 dirty="0">
                <a:solidFill>
                  <a:srgbClr val="1A1F26"/>
                </a:solidFill>
                <a:latin typeface="Aptos"/>
              </a:rPr>
              <a:t>ENTERPRISE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47504" y="3657600"/>
            <a:ext cx="1389888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0">
                <a:solidFill>
                  <a:srgbClr val="505862"/>
                </a:solidFill>
                <a:latin typeface="Aptos"/>
              </a:rPr>
              <a:t>Contracts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193024" y="4187952"/>
            <a:ext cx="9601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200" b="1">
                <a:solidFill>
                  <a:srgbClr val="125FA5"/>
                </a:solidFill>
                <a:latin typeface="Aptos"/>
              </a:rPr>
              <a:t>↓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583680" y="4572000"/>
            <a:ext cx="4251960" cy="56692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28B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6748272" y="4709160"/>
            <a:ext cx="3931920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dirty="0">
                <a:solidFill>
                  <a:srgbClr val="228B5E"/>
                </a:solidFill>
                <a:latin typeface="Aptos"/>
              </a:rPr>
              <a:t>RECURRING REVENUE  •  SOFTWARE MARGINS  •  SCALE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13232" y="5650992"/>
            <a:ext cx="10771632" cy="658368"/>
          </a:xfrm>
          <a:prstGeom prst="roundRect">
            <a:avLst/>
          </a:prstGeom>
          <a:solidFill>
            <a:srgbClr val="0C37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914400" y="5743545"/>
            <a:ext cx="1037844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Aptos"/>
              </a:rPr>
              <a:t>One intelligence platform. Multiple revenue channels.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56032"/>
            <a:ext cx="2926080" cy="32004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000" b="1">
                <a:solidFill>
                  <a:srgbClr val="0D68AB"/>
                </a:solidFill>
                <a:latin typeface="Aptos"/>
              </a:rPr>
              <a:t>CRYPTO DETECTIVE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94384"/>
            <a:ext cx="6092502" cy="43088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2800" b="1" dirty="0">
                <a:solidFill>
                  <a:srgbClr val="081D37"/>
                </a:solidFill>
                <a:latin typeface="Aptos"/>
              </a:rPr>
              <a:t>18-Month Path to Commercial Validation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1245590"/>
            <a:ext cx="4956998" cy="21544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400" b="0" dirty="0">
                <a:solidFill>
                  <a:srgbClr val="5D6C7A"/>
                </a:solidFill>
                <a:latin typeface="Aptos"/>
              </a:rPr>
              <a:t>Illustrative base-case planning scenario for the $200K pre-seed raise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828800"/>
            <a:ext cx="2587752" cy="1874519"/>
          </a:xfrm>
          <a:prstGeom prst="roundRect">
            <a:avLst/>
          </a:prstGeom>
          <a:solidFill>
            <a:srgbClr val="EFF7FB"/>
          </a:solidFill>
          <a:ln w="12700">
            <a:solidFill>
              <a:srgbClr val="D3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758952" y="1993392"/>
            <a:ext cx="393192" cy="393192"/>
          </a:xfrm>
          <a:prstGeom prst="ellipse">
            <a:avLst/>
          </a:prstGeom>
          <a:solidFill>
            <a:srgbClr val="0D68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77001" y="2097655"/>
            <a:ext cx="157094" cy="18466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200" b="1" dirty="0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2551843"/>
            <a:ext cx="830356" cy="492443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3200" b="1" dirty="0">
                <a:solidFill>
                  <a:srgbClr val="081D37"/>
                </a:solidFill>
                <a:latin typeface="Aptos"/>
              </a:rPr>
              <a:t>~244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3131260"/>
            <a:ext cx="1276888" cy="43088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400" b="1" dirty="0">
                <a:solidFill>
                  <a:srgbClr val="5D6C7A"/>
                </a:solidFill>
                <a:latin typeface="Aptos"/>
              </a:rPr>
              <a:t>PAID CONSUMER
CUSTOMERS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83280" y="1828800"/>
            <a:ext cx="2587752" cy="1874519"/>
          </a:xfrm>
          <a:prstGeom prst="roundRect">
            <a:avLst/>
          </a:prstGeom>
          <a:solidFill>
            <a:srgbClr val="EFF7FB"/>
          </a:solidFill>
          <a:ln w="12700">
            <a:solidFill>
              <a:srgbClr val="D3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3547872" y="1993392"/>
            <a:ext cx="393192" cy="393192"/>
          </a:xfrm>
          <a:prstGeom prst="ellipse">
            <a:avLst/>
          </a:prstGeom>
          <a:solidFill>
            <a:srgbClr val="0D68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665921" y="2097655"/>
            <a:ext cx="157094" cy="18466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200" b="1" dirty="0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47872" y="2551843"/>
            <a:ext cx="208390" cy="492443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3200" b="1" dirty="0">
                <a:solidFill>
                  <a:srgbClr val="081D37"/>
                </a:solidFill>
                <a:latin typeface="Aptos"/>
              </a:rP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47872" y="3131260"/>
            <a:ext cx="1312860" cy="43088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400" b="1" dirty="0">
                <a:solidFill>
                  <a:srgbClr val="5D6C7A"/>
                </a:solidFill>
                <a:latin typeface="Aptos"/>
              </a:rPr>
              <a:t>ENTERPRISE / API
CUSTOMERS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2200" y="1828800"/>
            <a:ext cx="2587752" cy="1874519"/>
          </a:xfrm>
          <a:prstGeom prst="roundRect">
            <a:avLst/>
          </a:prstGeom>
          <a:solidFill>
            <a:srgbClr val="EFF7FB"/>
          </a:solidFill>
          <a:ln w="12700">
            <a:solidFill>
              <a:srgbClr val="D3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6336792" y="1993392"/>
            <a:ext cx="393192" cy="393192"/>
          </a:xfrm>
          <a:prstGeom prst="ellipse">
            <a:avLst/>
          </a:prstGeom>
          <a:solidFill>
            <a:srgbClr val="0D68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54841" y="2097655"/>
            <a:ext cx="157094" cy="18466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200" b="1" dirty="0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36792" y="2551843"/>
            <a:ext cx="1163780" cy="492443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3200" b="1" dirty="0">
                <a:solidFill>
                  <a:srgbClr val="081D37"/>
                </a:solidFill>
                <a:latin typeface="Aptos"/>
              </a:rPr>
              <a:t>~$8.7K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36792" y="3131260"/>
            <a:ext cx="1672766" cy="43088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400" b="1" dirty="0">
                <a:solidFill>
                  <a:srgbClr val="5D6C7A"/>
                </a:solidFill>
                <a:latin typeface="Aptos"/>
              </a:rPr>
              <a:t>MONTHLY RECURRING
REVENUE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961120" y="1828800"/>
            <a:ext cx="2587752" cy="1874519"/>
          </a:xfrm>
          <a:prstGeom prst="roundRect">
            <a:avLst/>
          </a:prstGeom>
          <a:solidFill>
            <a:srgbClr val="EFF7FB"/>
          </a:solidFill>
          <a:ln w="12700">
            <a:solidFill>
              <a:srgbClr val="D3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125712" y="1993392"/>
            <a:ext cx="393192" cy="393192"/>
          </a:xfrm>
          <a:prstGeom prst="ellipse">
            <a:avLst/>
          </a:prstGeom>
          <a:solidFill>
            <a:srgbClr val="0D68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243761" y="2097655"/>
            <a:ext cx="157094" cy="18466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200" b="1" dirty="0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25712" y="2551843"/>
            <a:ext cx="1263166" cy="492443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3200" b="1" dirty="0">
                <a:solidFill>
                  <a:srgbClr val="081D37"/>
                </a:solidFill>
                <a:latin typeface="Aptos"/>
              </a:rPr>
              <a:t>~$104K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25712" y="3131260"/>
            <a:ext cx="2240280" cy="43088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dirty="0">
                <a:solidFill>
                  <a:srgbClr val="5D6C7A"/>
                </a:solidFill>
                <a:latin typeface="Aptos"/>
              </a:rPr>
              <a:t>ARR RUN RATE</a:t>
            </a:r>
            <a:r>
              <a:rPr lang="en-US" sz="1400" b="1" dirty="0">
                <a:solidFill>
                  <a:srgbClr val="5D6C7A"/>
                </a:solidFill>
                <a:latin typeface="Aptos"/>
              </a:rPr>
              <a:t> </a:t>
            </a:r>
            <a:r>
              <a:rPr sz="1400" b="1" dirty="0">
                <a:solidFill>
                  <a:srgbClr val="5D6C7A"/>
                </a:solidFill>
                <a:latin typeface="Aptos"/>
              </a:rPr>
              <a:t>AT </a:t>
            </a:r>
            <a:br>
              <a:rPr lang="en-US" sz="1400" b="1" dirty="0">
                <a:solidFill>
                  <a:srgbClr val="5D6C7A"/>
                </a:solidFill>
                <a:latin typeface="Aptos"/>
              </a:rPr>
            </a:br>
            <a:r>
              <a:rPr sz="1400" b="1" dirty="0">
                <a:solidFill>
                  <a:srgbClr val="5D6C7A"/>
                </a:solidFill>
                <a:latin typeface="Aptos"/>
              </a:rPr>
              <a:t>MONTH 18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94360" y="4005072"/>
            <a:ext cx="11000232" cy="1143000"/>
          </a:xfrm>
          <a:prstGeom prst="roundRect">
            <a:avLst/>
          </a:prstGeom>
          <a:solidFill>
            <a:srgbClr val="081D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68680" y="4224528"/>
            <a:ext cx="2103120" cy="25603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900" b="1">
                <a:solidFill>
                  <a:srgbClr val="1899D3"/>
                </a:solidFill>
                <a:latin typeface="Aptos"/>
              </a:rPr>
              <a:t>CAPITAL EFFICIENCY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8680" y="4579804"/>
            <a:ext cx="10742813" cy="276999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b="1" dirty="0">
                <a:solidFill>
                  <a:srgbClr val="FFFFFF"/>
                </a:solidFill>
                <a:latin typeface="Aptos"/>
              </a:rPr>
              <a:t>$200K pre-seed capital is designed to fund 18 months of commercialization while preserving operating flexibility.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759046" y="5540371"/>
            <a:ext cx="8680004" cy="184666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1200" b="0" dirty="0">
                <a:solidFill>
                  <a:srgbClr val="5D6C7A"/>
                </a:solidFill>
                <a:latin typeface="Aptos"/>
              </a:rPr>
              <a:t>Base case: 750 → 6,000 monthly visitors • 7.5% visitor-to-registration • 8% registration-to-paid • 4% monthly churn • ~$15 consumer ARPA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086224" y="5982628"/>
            <a:ext cx="25648" cy="123111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sz="800" b="0" dirty="0">
                <a:solidFill>
                  <a:srgbClr val="7D8892"/>
                </a:solidFill>
                <a:latin typeface="Aptos"/>
              </a:rPr>
              <a:t>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739128"/>
            <a:ext cx="12191695" cy="118872"/>
          </a:xfrm>
          <a:prstGeom prst="rect">
            <a:avLst/>
          </a:prstGeom>
          <a:solidFill>
            <a:srgbClr val="0D68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5488" y="201168"/>
            <a:ext cx="365760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 dirty="0">
                <a:solidFill>
                  <a:srgbClr val="0A0A0C"/>
                </a:solidFill>
                <a:latin typeface="Aptos"/>
              </a:rPr>
              <a:t>THE ASK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5488" y="612648"/>
            <a:ext cx="56692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 dirty="0">
                <a:solidFill>
                  <a:srgbClr val="125FA5"/>
                </a:solidFill>
                <a:latin typeface="Aptos"/>
              </a:rPr>
              <a:t>Raising $200K Pre-Seed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5488" y="987552"/>
            <a:ext cx="7498079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dirty="0">
                <a:solidFill>
                  <a:srgbClr val="505862"/>
                </a:solidFill>
                <a:latin typeface="Aptos"/>
              </a:rPr>
              <a:t>Platform, API and SDK built. Capital accelerates commercialization.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488" y="1481328"/>
            <a:ext cx="320040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dirty="0">
                <a:solidFill>
                  <a:srgbClr val="1A1F26"/>
                </a:solidFill>
                <a:latin typeface="Aptos"/>
              </a:rPr>
              <a:t>USE OF FUNDS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75488" y="1847088"/>
            <a:ext cx="5166360" cy="749808"/>
          </a:xfrm>
          <a:prstGeom prst="roundRect">
            <a:avLst/>
          </a:prstGeom>
          <a:solidFill>
            <a:srgbClr val="F5F7F9"/>
          </a:solidFill>
          <a:ln>
            <a:solidFill>
              <a:srgbClr val="E2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94944" y="1993392"/>
            <a:ext cx="457200" cy="457200"/>
          </a:xfrm>
          <a:prstGeom prst="roundRect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94944" y="2029968"/>
            <a:ext cx="457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50" b="1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07592" y="1938528"/>
            <a:ext cx="3977639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 dirty="0">
                <a:solidFill>
                  <a:srgbClr val="1A1F26"/>
                </a:solidFill>
                <a:latin typeface="Aptos"/>
              </a:rPr>
              <a:t>CUSTOMER ACQUISITION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07592" y="2231136"/>
            <a:ext cx="3977639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70" b="0">
                <a:solidFill>
                  <a:srgbClr val="505862"/>
                </a:solidFill>
                <a:latin typeface="Aptos"/>
              </a:rPr>
              <a:t>Build awareness and grow the user base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75488" y="2706624"/>
            <a:ext cx="5166360" cy="749808"/>
          </a:xfrm>
          <a:prstGeom prst="roundRect">
            <a:avLst/>
          </a:prstGeom>
          <a:solidFill>
            <a:srgbClr val="F5F7F9"/>
          </a:solidFill>
          <a:ln>
            <a:solidFill>
              <a:srgbClr val="E2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694944" y="2852928"/>
            <a:ext cx="457200" cy="457200"/>
          </a:xfrm>
          <a:prstGeom prst="roundRect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94944" y="2889504"/>
            <a:ext cx="457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50" b="1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07592" y="2798064"/>
            <a:ext cx="3977639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 dirty="0">
                <a:solidFill>
                  <a:srgbClr val="1A1F26"/>
                </a:solidFill>
                <a:latin typeface="Aptos"/>
              </a:rPr>
              <a:t>INTELLIGENCE EXPANSION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07592" y="3090672"/>
            <a:ext cx="3977639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70" b="0">
                <a:solidFill>
                  <a:srgbClr val="505862"/>
                </a:solidFill>
                <a:latin typeface="Aptos"/>
              </a:rPr>
              <a:t>Expand coverage, chains and threat intelligence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75488" y="3566160"/>
            <a:ext cx="5166360" cy="749808"/>
          </a:xfrm>
          <a:prstGeom prst="roundRect">
            <a:avLst/>
          </a:prstGeom>
          <a:solidFill>
            <a:srgbClr val="F5F7F9"/>
          </a:solidFill>
          <a:ln>
            <a:solidFill>
              <a:srgbClr val="E2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694944" y="3712463"/>
            <a:ext cx="457200" cy="457200"/>
          </a:xfrm>
          <a:prstGeom prst="roundRect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94944" y="3749039"/>
            <a:ext cx="457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50" b="1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07592" y="3657600"/>
            <a:ext cx="3977639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 dirty="0">
                <a:solidFill>
                  <a:srgbClr val="1A1F26"/>
                </a:solidFill>
                <a:latin typeface="Aptos"/>
              </a:rPr>
              <a:t>API CUSTOMER GROWTH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07592" y="3950208"/>
            <a:ext cx="3977639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70" b="0">
                <a:solidFill>
                  <a:srgbClr val="505862"/>
                </a:solidFill>
                <a:latin typeface="Aptos"/>
              </a:rPr>
              <a:t>Acquire API customers and integration partners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75488" y="4425696"/>
            <a:ext cx="5166360" cy="749808"/>
          </a:xfrm>
          <a:prstGeom prst="roundRect">
            <a:avLst/>
          </a:prstGeom>
          <a:solidFill>
            <a:srgbClr val="F5F7F9"/>
          </a:solidFill>
          <a:ln>
            <a:solidFill>
              <a:srgbClr val="E2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694944" y="4572000"/>
            <a:ext cx="457200" cy="457200"/>
          </a:xfrm>
          <a:prstGeom prst="roundRect">
            <a:avLst/>
          </a:prstGeom>
          <a:solidFill>
            <a:srgbClr val="125F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94944" y="4608576"/>
            <a:ext cx="457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50" b="1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07592" y="4517136"/>
            <a:ext cx="3977639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 dirty="0">
                <a:solidFill>
                  <a:srgbClr val="1A1F26"/>
                </a:solidFill>
                <a:latin typeface="Aptos"/>
              </a:rPr>
              <a:t>OPERATIONS &amp; SCALE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07592" y="4809744"/>
            <a:ext cx="3977639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70" b="0">
                <a:solidFill>
                  <a:srgbClr val="505862"/>
                </a:solidFill>
                <a:latin typeface="Aptos"/>
              </a:rPr>
              <a:t>Infrastructure, security and commercialization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925312" y="1481328"/>
            <a:ext cx="5760720" cy="4297680"/>
          </a:xfrm>
          <a:prstGeom prst="roundRect">
            <a:avLst/>
          </a:prstGeom>
          <a:solidFill>
            <a:srgbClr val="EFF7FD"/>
          </a:solidFill>
          <a:ln w="19050">
            <a:solidFill>
              <a:srgbClr val="7BC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217920" y="1719072"/>
            <a:ext cx="512064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dirty="0">
                <a:solidFill>
                  <a:srgbClr val="125FA5"/>
                </a:solidFill>
                <a:latin typeface="Aptos"/>
              </a:rPr>
              <a:t>CAPITAL → GROWTH</a:t>
            </a:r>
          </a:p>
        </p:txBody>
      </p:sp>
      <p:sp>
        <p:nvSpPr>
          <p:cNvPr id="28" name="Oval 27"/>
          <p:cNvSpPr/>
          <p:nvPr/>
        </p:nvSpPr>
        <p:spPr>
          <a:xfrm>
            <a:off x="7818120" y="2176272"/>
            <a:ext cx="1965960" cy="1097280"/>
          </a:xfrm>
          <a:prstGeom prst="ellipse">
            <a:avLst/>
          </a:prstGeom>
          <a:solidFill>
            <a:srgbClr val="0C37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936992" y="2331720"/>
            <a:ext cx="1737360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200" b="1" dirty="0">
                <a:solidFill>
                  <a:srgbClr val="FFFFFF"/>
                </a:solidFill>
                <a:latin typeface="Aptos"/>
              </a:rPr>
              <a:t>$200K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36992" y="2743200"/>
            <a:ext cx="173736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 dirty="0">
                <a:solidFill>
                  <a:srgbClr val="FFFFFF"/>
                </a:solidFill>
                <a:latin typeface="Aptos"/>
              </a:rPr>
              <a:t>PRE-SEED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592824" y="3767328"/>
            <a:ext cx="1417320" cy="65836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125F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665976" y="3858768"/>
            <a:ext cx="1271016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 dirty="0">
                <a:solidFill>
                  <a:srgbClr val="1A1F26"/>
                </a:solidFill>
                <a:latin typeface="Aptos"/>
              </a:rPr>
              <a:t>ACQUIRE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65976" y="4105656"/>
            <a:ext cx="1271016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50" b="0">
                <a:solidFill>
                  <a:srgbClr val="505862"/>
                </a:solidFill>
                <a:latin typeface="Aptos"/>
              </a:rPr>
              <a:t>Users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147304" y="4297680"/>
            <a:ext cx="1417320" cy="65836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125F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220456" y="4389120"/>
            <a:ext cx="1271016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 dirty="0">
                <a:solidFill>
                  <a:srgbClr val="1A1F26"/>
                </a:solidFill>
                <a:latin typeface="Aptos"/>
              </a:rPr>
              <a:t>EXPAND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20456" y="4636008"/>
            <a:ext cx="1271016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50" b="0">
                <a:solidFill>
                  <a:srgbClr val="505862"/>
                </a:solidFill>
                <a:latin typeface="Aptos"/>
              </a:rPr>
              <a:t>Intelligence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9701784" y="3767328"/>
            <a:ext cx="1417320" cy="65836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125F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9774936" y="3858768"/>
            <a:ext cx="1271016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 dirty="0">
                <a:solidFill>
                  <a:srgbClr val="1A1F26"/>
                </a:solidFill>
                <a:latin typeface="Aptos"/>
              </a:rPr>
              <a:t>INTEGRATE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774936" y="4105656"/>
            <a:ext cx="1271016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50" b="0">
                <a:solidFill>
                  <a:srgbClr val="505862"/>
                </a:solidFill>
                <a:latin typeface="Aptos"/>
              </a:rPr>
              <a:t>Platforms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8147304" y="3493008"/>
            <a:ext cx="1417320" cy="658368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125FA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8220456" y="3584448"/>
            <a:ext cx="1271016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 dirty="0">
                <a:solidFill>
                  <a:srgbClr val="1A1F26"/>
                </a:solidFill>
                <a:latin typeface="Aptos"/>
              </a:rPr>
              <a:t>SCALE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220456" y="3831335"/>
            <a:ext cx="1271016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950" b="0">
                <a:solidFill>
                  <a:srgbClr val="505862"/>
                </a:solidFill>
                <a:latin typeface="Aptos"/>
              </a:rPr>
              <a:t>Operations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19088" y="5184648"/>
            <a:ext cx="4754880" cy="3077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400" b="1" dirty="0">
                <a:solidFill>
                  <a:srgbClr val="228B5E"/>
                </a:solidFill>
                <a:latin typeface="Aptos"/>
              </a:rPr>
              <a:t>Fund the transition from product launch to market expansion.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713232" y="5961888"/>
            <a:ext cx="10771632" cy="566928"/>
          </a:xfrm>
          <a:prstGeom prst="roundRect">
            <a:avLst/>
          </a:prstGeom>
          <a:solidFill>
            <a:srgbClr val="0C37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914400" y="6008721"/>
            <a:ext cx="1037844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Aptos"/>
              </a:rPr>
              <a:t>The product is built. Now we scale it.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75488" y="502920"/>
            <a:ext cx="4617720" cy="5349240"/>
          </a:xfrm>
          <a:prstGeom prst="roundRect">
            <a:avLst/>
          </a:prstGeom>
          <a:solidFill>
            <a:srgbClr val="F5F7F9"/>
          </a:solidFill>
          <a:ln>
            <a:solidFill>
              <a:srgbClr val="E2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60120" y="4233672"/>
            <a:ext cx="365760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1">
                <a:solidFill>
                  <a:srgbClr val="0C3767"/>
                </a:solidFill>
                <a:latin typeface="Aptos"/>
              </a:rPr>
              <a:t>KNOW BEFORE YOU SEND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4663440"/>
            <a:ext cx="384048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00" b="0">
                <a:solidFill>
                  <a:srgbClr val="505862"/>
                </a:solidFill>
                <a:latin typeface="Aptos"/>
              </a:rPr>
              <a:t>Explainable blockchain risk intelligence
before crypto moves.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5285232"/>
            <a:ext cx="34747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050" b="1" dirty="0">
                <a:solidFill>
                  <a:srgbClr val="125FA5"/>
                </a:solidFill>
                <a:latin typeface="Aptos"/>
              </a:rPr>
              <a:t>V1.0, R3 — LIVE PRODUCTION PLATFORM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32120" y="566928"/>
            <a:ext cx="55778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00" b="1">
                <a:solidFill>
                  <a:srgbClr val="1A1F26"/>
                </a:solidFill>
                <a:latin typeface="Aptos"/>
              </a:rPr>
              <a:t>THE PRODUCT IS LIVE.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32120" y="960120"/>
            <a:ext cx="55778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>
                <a:solidFill>
                  <a:srgbClr val="125FA5"/>
                </a:solidFill>
                <a:latin typeface="Aptos"/>
              </a:rPr>
              <a:t>The Next Chapter Is Growth.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532120" y="1600200"/>
            <a:ext cx="5577840" cy="1143000"/>
          </a:xfrm>
          <a:prstGeom prst="roundRect">
            <a:avLst/>
          </a:prstGeom>
          <a:solidFill>
            <a:srgbClr val="EFF7FD"/>
          </a:solidFill>
          <a:ln>
            <a:solidFill>
              <a:srgbClr val="7BC2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833872" y="1828800"/>
            <a:ext cx="20116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>
                <a:solidFill>
                  <a:srgbClr val="125FA5"/>
                </a:solidFill>
                <a:latin typeface="Aptos"/>
              </a:rPr>
              <a:t>LIVE PLATFORM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33872" y="1984248"/>
            <a:ext cx="4754880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2000" b="1" dirty="0">
                <a:solidFill>
                  <a:srgbClr val="0C3767"/>
                </a:solidFill>
                <a:latin typeface="Aptos"/>
              </a:rPr>
              <a:t>https://</a:t>
            </a:r>
            <a:r>
              <a:rPr sz="2000" b="1" dirty="0">
                <a:solidFill>
                  <a:srgbClr val="0C3767"/>
                </a:solidFill>
                <a:latin typeface="Aptos"/>
              </a:rPr>
              <a:t>cryptodetective.app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32120" y="2971800"/>
            <a:ext cx="5577840" cy="2212848"/>
          </a:xfrm>
          <a:prstGeom prst="roundRect">
            <a:avLst/>
          </a:prstGeom>
          <a:solidFill>
            <a:srgbClr val="FFFFFF"/>
          </a:solidFill>
          <a:ln>
            <a:solidFill>
              <a:srgbClr val="E2E6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833872" y="3218688"/>
            <a:ext cx="4389120" cy="147732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Steve Steinberger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Founder &amp; CTO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/>
              <a:t>Crypto Detective Labs, Inc.</a:t>
            </a:r>
            <a:br>
              <a:rPr lang="en-US" dirty="0"/>
            </a:br>
            <a:r>
              <a:rPr lang="en-US" dirty="0" err="1"/>
              <a:t>steve@cryptodetective.app</a:t>
            </a:r>
            <a:r>
              <a:rPr lang="en-US" dirty="0"/>
              <a:t> </a:t>
            </a:r>
          </a:p>
          <a:p>
            <a:r>
              <a:rPr lang="en-US" dirty="0">
                <a:solidFill>
                  <a:schemeClr val="tx2"/>
                </a:solidFill>
              </a:rPr>
              <a:t>+1 (561) 281-8330</a:t>
            </a:r>
            <a:endParaRPr b="1" dirty="0">
              <a:solidFill>
                <a:srgbClr val="0C3767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833872" y="2268825"/>
            <a:ext cx="438912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1" dirty="0">
                <a:solidFill>
                  <a:srgbClr val="125FA5"/>
                </a:solidFill>
                <a:latin typeface="Aptos"/>
              </a:rPr>
              <a:t>Raising $200K Pre-Seed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13232" y="6053328"/>
            <a:ext cx="10771632" cy="566928"/>
          </a:xfrm>
          <a:prstGeom prst="roundRect">
            <a:avLst/>
          </a:prstGeom>
          <a:solidFill>
            <a:srgbClr val="0C37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14400" y="6100161"/>
            <a:ext cx="10378440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Aptos"/>
              </a:rPr>
              <a:t>Know Before You Send.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6A4EA02-C154-0E03-A50F-BB68487A5B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32" y="131014"/>
            <a:ext cx="4904332" cy="490433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</TotalTime>
  <Words>1367</Words>
  <Application>Microsoft Office PowerPoint</Application>
  <PresentationFormat>Widescreen</PresentationFormat>
  <Paragraphs>325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Stephen Steinberger</dc:creator>
  <cp:lastModifiedBy>Stephen Steinberger</cp:lastModifiedBy>
  <cp:revision>121</cp:revision>
  <dcterms:created xsi:type="dcterms:W3CDTF">2025-12-15T21:10:43Z</dcterms:created>
  <dcterms:modified xsi:type="dcterms:W3CDTF">2026-10-08T13:09:09Z</dcterms:modified>
</cp:coreProperties>
</file>